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lvl1pPr defTabSz="1219200">
      <a:defRPr sz="2400">
        <a:uFill>
          <a:solidFill/>
        </a:uFill>
        <a:latin typeface="+mn-lt"/>
        <a:ea typeface="+mn-ea"/>
        <a:cs typeface="+mn-cs"/>
        <a:sym typeface="Calibri"/>
      </a:defRPr>
    </a:lvl1pPr>
    <a:lvl2pPr indent="457200" defTabSz="1219200">
      <a:defRPr sz="2400">
        <a:uFill>
          <a:solidFill/>
        </a:uFill>
        <a:latin typeface="+mn-lt"/>
        <a:ea typeface="+mn-ea"/>
        <a:cs typeface="+mn-cs"/>
        <a:sym typeface="Calibri"/>
      </a:defRPr>
    </a:lvl2pPr>
    <a:lvl3pPr indent="914400" defTabSz="1219200">
      <a:defRPr sz="2400">
        <a:uFill>
          <a:solidFill/>
        </a:uFill>
        <a:latin typeface="+mn-lt"/>
        <a:ea typeface="+mn-ea"/>
        <a:cs typeface="+mn-cs"/>
        <a:sym typeface="Calibri"/>
      </a:defRPr>
    </a:lvl3pPr>
    <a:lvl4pPr indent="1371600" defTabSz="1219200">
      <a:defRPr sz="2400">
        <a:uFill>
          <a:solidFill/>
        </a:uFill>
        <a:latin typeface="+mn-lt"/>
        <a:ea typeface="+mn-ea"/>
        <a:cs typeface="+mn-cs"/>
        <a:sym typeface="Calibri"/>
      </a:defRPr>
    </a:lvl4pPr>
    <a:lvl5pPr indent="1828800" defTabSz="1219200">
      <a:defRPr sz="2400">
        <a:uFill>
          <a:solidFill/>
        </a:uFill>
        <a:latin typeface="+mn-lt"/>
        <a:ea typeface="+mn-ea"/>
        <a:cs typeface="+mn-cs"/>
        <a:sym typeface="Calibri"/>
      </a:defRPr>
    </a:lvl5pPr>
    <a:lvl6pPr defTabSz="1219200">
      <a:defRPr sz="2400">
        <a:uFill>
          <a:solidFill/>
        </a:uFill>
        <a:latin typeface="+mn-lt"/>
        <a:ea typeface="+mn-ea"/>
        <a:cs typeface="+mn-cs"/>
        <a:sym typeface="Calibri"/>
      </a:defRPr>
    </a:lvl6pPr>
    <a:lvl7pPr defTabSz="1219200">
      <a:defRPr sz="2400">
        <a:uFill>
          <a:solidFill/>
        </a:uFill>
        <a:latin typeface="+mn-lt"/>
        <a:ea typeface="+mn-ea"/>
        <a:cs typeface="+mn-cs"/>
        <a:sym typeface="Calibri"/>
      </a:defRPr>
    </a:lvl7pPr>
    <a:lvl8pPr defTabSz="1219200">
      <a:defRPr sz="2400">
        <a:uFill>
          <a:solidFill/>
        </a:uFill>
        <a:latin typeface="+mn-lt"/>
        <a:ea typeface="+mn-ea"/>
        <a:cs typeface="+mn-cs"/>
        <a:sym typeface="Calibri"/>
      </a:defRPr>
    </a:lvl8pPr>
    <a:lvl9pPr defTabSz="1219200">
      <a:defRPr sz="2400">
        <a:uFill>
          <a:solidFill/>
        </a:uFill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9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7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96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671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65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5900">
                <a:uFill>
                  <a:solidFill/>
                </a:u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3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43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43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43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43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5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6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7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8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9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10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1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12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13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14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15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16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17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18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2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3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copy 4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92074"/>
            <a:ext cx="10975975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71" tIns="60971" rIns="60971" bIns="60971" anchor="ctr"/>
          <a:lstStyle/>
          <a:p>
            <a:pPr lvl="0">
              <a:defRPr sz="1800">
                <a:uFillTx/>
              </a:defRPr>
            </a:pPr>
            <a:r>
              <a:rPr sz="5900">
                <a:uFill>
                  <a:solidFill/>
                </a:u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5975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71" tIns="60971" rIns="60971" bIns="60971"/>
          <a:lstStyle/>
          <a:p>
            <a:pPr lvl="0">
              <a:defRPr sz="1800">
                <a:uFillTx/>
              </a:defRPr>
            </a:pPr>
            <a:r>
              <a:rPr sz="43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43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43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43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43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739187" y="6374951"/>
            <a:ext cx="2846388" cy="331098"/>
          </a:xfrm>
          <a:prstGeom prst="rect">
            <a:avLst/>
          </a:prstGeom>
          <a:ln w="12700">
            <a:miter lim="400000"/>
          </a:ln>
        </p:spPr>
        <p:txBody>
          <a:bodyPr lIns="60971" tIns="60971" rIns="60971" bIns="60971" anchor="ctr">
            <a:spAutoFit/>
          </a:bodyPr>
          <a:lstStyle>
            <a:lvl1pPr algn="r">
              <a:defRPr sz="160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</p:sldLayoutIdLst>
  <p:transition spd="med"/>
  <p:txStyles>
    <p:titleStyle>
      <a:lvl1pPr algn="ctr" defTabSz="1219200">
        <a:defRPr sz="5900">
          <a:uFill>
            <a:solidFill/>
          </a:uFill>
          <a:latin typeface="+mn-lt"/>
          <a:ea typeface="+mn-ea"/>
          <a:cs typeface="+mn-cs"/>
          <a:sym typeface="Calibri"/>
        </a:defRPr>
      </a:lvl1pPr>
      <a:lvl2pPr algn="ctr" defTabSz="1219200">
        <a:defRPr sz="5900">
          <a:uFill>
            <a:solidFill/>
          </a:uFill>
          <a:latin typeface="+mn-lt"/>
          <a:ea typeface="+mn-ea"/>
          <a:cs typeface="+mn-cs"/>
          <a:sym typeface="Calibri"/>
        </a:defRPr>
      </a:lvl2pPr>
      <a:lvl3pPr algn="ctr" defTabSz="1219200">
        <a:defRPr sz="5900">
          <a:uFill>
            <a:solidFill/>
          </a:uFill>
          <a:latin typeface="+mn-lt"/>
          <a:ea typeface="+mn-ea"/>
          <a:cs typeface="+mn-cs"/>
          <a:sym typeface="Calibri"/>
        </a:defRPr>
      </a:lvl3pPr>
      <a:lvl4pPr algn="ctr" defTabSz="1219200">
        <a:defRPr sz="5900">
          <a:uFill>
            <a:solidFill/>
          </a:uFill>
          <a:latin typeface="+mn-lt"/>
          <a:ea typeface="+mn-ea"/>
          <a:cs typeface="+mn-cs"/>
          <a:sym typeface="Calibri"/>
        </a:defRPr>
      </a:lvl4pPr>
      <a:lvl5pPr algn="ctr" defTabSz="1219200">
        <a:defRPr sz="5900">
          <a:uFill>
            <a:solidFill/>
          </a:uFill>
          <a:latin typeface="+mn-lt"/>
          <a:ea typeface="+mn-ea"/>
          <a:cs typeface="+mn-cs"/>
          <a:sym typeface="Calibri"/>
        </a:defRPr>
      </a:lvl5pPr>
      <a:lvl6pPr indent="457200" algn="ctr" defTabSz="1219200">
        <a:defRPr sz="5900">
          <a:uFill>
            <a:solidFill/>
          </a:uFill>
          <a:latin typeface="+mn-lt"/>
          <a:ea typeface="+mn-ea"/>
          <a:cs typeface="+mn-cs"/>
          <a:sym typeface="Calibri"/>
        </a:defRPr>
      </a:lvl6pPr>
      <a:lvl7pPr indent="914400" algn="ctr" defTabSz="1219200">
        <a:defRPr sz="5900">
          <a:uFill>
            <a:solidFill/>
          </a:uFill>
          <a:latin typeface="+mn-lt"/>
          <a:ea typeface="+mn-ea"/>
          <a:cs typeface="+mn-cs"/>
          <a:sym typeface="Calibri"/>
        </a:defRPr>
      </a:lvl7pPr>
      <a:lvl8pPr indent="1371600" algn="ctr" defTabSz="1219200">
        <a:defRPr sz="5900">
          <a:uFill>
            <a:solidFill/>
          </a:uFill>
          <a:latin typeface="+mn-lt"/>
          <a:ea typeface="+mn-ea"/>
          <a:cs typeface="+mn-cs"/>
          <a:sym typeface="Calibri"/>
        </a:defRPr>
      </a:lvl8pPr>
      <a:lvl9pPr indent="1828800" algn="ctr" defTabSz="1219200">
        <a:defRPr sz="5900">
          <a:uFill>
            <a:solidFill/>
          </a:uFill>
          <a:latin typeface="+mn-lt"/>
          <a:ea typeface="+mn-ea"/>
          <a:cs typeface="+mn-cs"/>
          <a:sym typeface="Calibri"/>
        </a:defRPr>
      </a:lvl9pPr>
    </p:titleStyle>
    <p:bodyStyle>
      <a:lvl1pPr marL="457200" indent="-457200" defTabSz="1219200">
        <a:spcBef>
          <a:spcPts val="1000"/>
        </a:spcBef>
        <a:buSzPct val="100000"/>
        <a:buFont typeface="Arial"/>
        <a:buChar char="•"/>
        <a:defRPr sz="4300">
          <a:uFill>
            <a:solidFill/>
          </a:uFill>
          <a:latin typeface="+mn-lt"/>
          <a:ea typeface="+mn-ea"/>
          <a:cs typeface="+mn-cs"/>
          <a:sym typeface="Calibri"/>
        </a:defRPr>
      </a:lvl1pPr>
      <a:lvl2pPr marL="1052383" indent="-442783" defTabSz="1219200">
        <a:spcBef>
          <a:spcPts val="1000"/>
        </a:spcBef>
        <a:buSzPct val="100000"/>
        <a:buFont typeface="Arial"/>
        <a:buChar char="–"/>
        <a:defRPr sz="4300">
          <a:uFill>
            <a:solidFill/>
          </a:uFill>
          <a:latin typeface="+mn-lt"/>
          <a:ea typeface="+mn-ea"/>
          <a:cs typeface="+mn-cs"/>
          <a:sym typeface="Calibri"/>
        </a:defRPr>
      </a:lvl2pPr>
      <a:lvl3pPr marL="1628775" indent="-409575" defTabSz="1219200">
        <a:spcBef>
          <a:spcPts val="1000"/>
        </a:spcBef>
        <a:buSzPct val="100000"/>
        <a:buFont typeface="Arial"/>
        <a:buChar char="•"/>
        <a:defRPr sz="4300">
          <a:uFill>
            <a:solidFill/>
          </a:uFill>
          <a:latin typeface="+mn-lt"/>
          <a:ea typeface="+mn-ea"/>
          <a:cs typeface="+mn-cs"/>
          <a:sym typeface="Calibri"/>
        </a:defRPr>
      </a:lvl3pPr>
      <a:lvl4pPr marL="2314222" indent="-485422" defTabSz="1219200">
        <a:spcBef>
          <a:spcPts val="1000"/>
        </a:spcBef>
        <a:buSzPct val="100000"/>
        <a:buFont typeface="Arial"/>
        <a:buChar char="–"/>
        <a:defRPr sz="4300">
          <a:uFill>
            <a:solidFill/>
          </a:uFill>
          <a:latin typeface="+mn-lt"/>
          <a:ea typeface="+mn-ea"/>
          <a:cs typeface="+mn-cs"/>
          <a:sym typeface="Calibri"/>
        </a:defRPr>
      </a:lvl4pPr>
      <a:lvl5pPr marL="3166533" indent="-728133" defTabSz="1219200">
        <a:spcBef>
          <a:spcPts val="1000"/>
        </a:spcBef>
        <a:buSzPct val="100000"/>
        <a:buFont typeface="Arial"/>
        <a:buChar char="»"/>
        <a:defRPr sz="4300">
          <a:uFill>
            <a:solidFill/>
          </a:uFill>
          <a:latin typeface="+mn-lt"/>
          <a:ea typeface="+mn-ea"/>
          <a:cs typeface="+mn-cs"/>
          <a:sym typeface="Calibri"/>
        </a:defRPr>
      </a:lvl5pPr>
      <a:lvl6pPr marL="3623733" indent="-728133" defTabSz="1219200">
        <a:spcBef>
          <a:spcPts val="1000"/>
        </a:spcBef>
        <a:buSzPct val="100000"/>
        <a:buFont typeface="Arial"/>
        <a:buChar char="•"/>
        <a:defRPr sz="4300">
          <a:uFill>
            <a:solidFill/>
          </a:uFill>
          <a:latin typeface="+mn-lt"/>
          <a:ea typeface="+mn-ea"/>
          <a:cs typeface="+mn-cs"/>
          <a:sym typeface="Calibri"/>
        </a:defRPr>
      </a:lvl6pPr>
      <a:lvl7pPr marL="4080933" indent="-728133" defTabSz="1219200">
        <a:spcBef>
          <a:spcPts val="1000"/>
        </a:spcBef>
        <a:buSzPct val="100000"/>
        <a:buFont typeface="Arial"/>
        <a:buChar char="•"/>
        <a:defRPr sz="4300">
          <a:uFill>
            <a:solidFill/>
          </a:uFill>
          <a:latin typeface="+mn-lt"/>
          <a:ea typeface="+mn-ea"/>
          <a:cs typeface="+mn-cs"/>
          <a:sym typeface="Calibri"/>
        </a:defRPr>
      </a:lvl7pPr>
      <a:lvl8pPr marL="4538133" indent="-728133" defTabSz="1219200">
        <a:spcBef>
          <a:spcPts val="1000"/>
        </a:spcBef>
        <a:buSzPct val="100000"/>
        <a:buFont typeface="Arial"/>
        <a:buChar char="•"/>
        <a:defRPr sz="4300">
          <a:uFill>
            <a:solidFill/>
          </a:uFill>
          <a:latin typeface="+mn-lt"/>
          <a:ea typeface="+mn-ea"/>
          <a:cs typeface="+mn-cs"/>
          <a:sym typeface="Calibri"/>
        </a:defRPr>
      </a:lvl8pPr>
      <a:lvl9pPr marL="4995333" indent="-728133" defTabSz="1219200">
        <a:spcBef>
          <a:spcPts val="1000"/>
        </a:spcBef>
        <a:buSzPct val="100000"/>
        <a:buFont typeface="Arial"/>
        <a:buChar char="•"/>
        <a:defRPr sz="4300">
          <a:uFill>
            <a:solidFill/>
          </a:uFill>
          <a:latin typeface="+mn-lt"/>
          <a:ea typeface="+mn-ea"/>
          <a:cs typeface="+mn-cs"/>
          <a:sym typeface="Calibri"/>
        </a:defRPr>
      </a:lvl9pPr>
    </p:bodyStyle>
    <p:otherStyle>
      <a:lvl1pPr algn="r" defTabSz="1219200">
        <a:defRPr sz="1600">
          <a:solidFill>
            <a:schemeClr val="tx1"/>
          </a:solidFill>
          <a:uFill>
            <a:solidFill>
              <a:srgbClr val="898989"/>
            </a:solidFill>
          </a:uFill>
          <a:latin typeface="+mn-lt"/>
          <a:ea typeface="+mn-ea"/>
          <a:cs typeface="+mn-cs"/>
          <a:sym typeface="Calibri"/>
        </a:defRPr>
      </a:lvl1pPr>
      <a:lvl2pPr indent="457200" algn="r" defTabSz="1219200">
        <a:defRPr sz="1600">
          <a:solidFill>
            <a:schemeClr val="tx1"/>
          </a:solidFill>
          <a:uFill>
            <a:solidFill>
              <a:srgbClr val="898989"/>
            </a:solidFill>
          </a:uFill>
          <a:latin typeface="+mn-lt"/>
          <a:ea typeface="+mn-ea"/>
          <a:cs typeface="+mn-cs"/>
          <a:sym typeface="Calibri"/>
        </a:defRPr>
      </a:lvl2pPr>
      <a:lvl3pPr indent="914400" algn="r" defTabSz="1219200">
        <a:defRPr sz="1600">
          <a:solidFill>
            <a:schemeClr val="tx1"/>
          </a:solidFill>
          <a:uFill>
            <a:solidFill>
              <a:srgbClr val="898989"/>
            </a:solidFill>
          </a:uFill>
          <a:latin typeface="+mn-lt"/>
          <a:ea typeface="+mn-ea"/>
          <a:cs typeface="+mn-cs"/>
          <a:sym typeface="Calibri"/>
        </a:defRPr>
      </a:lvl3pPr>
      <a:lvl4pPr indent="1371600" algn="r" defTabSz="1219200">
        <a:defRPr sz="1600">
          <a:solidFill>
            <a:schemeClr val="tx1"/>
          </a:solidFill>
          <a:uFill>
            <a:solidFill>
              <a:srgbClr val="898989"/>
            </a:solidFill>
          </a:uFill>
          <a:latin typeface="+mn-lt"/>
          <a:ea typeface="+mn-ea"/>
          <a:cs typeface="+mn-cs"/>
          <a:sym typeface="Calibri"/>
        </a:defRPr>
      </a:lvl4pPr>
      <a:lvl5pPr indent="1828800" algn="r" defTabSz="1219200">
        <a:defRPr sz="1600">
          <a:solidFill>
            <a:schemeClr val="tx1"/>
          </a:solidFill>
          <a:uFill>
            <a:solidFill>
              <a:srgbClr val="898989"/>
            </a:solidFill>
          </a:uFill>
          <a:latin typeface="+mn-lt"/>
          <a:ea typeface="+mn-ea"/>
          <a:cs typeface="+mn-cs"/>
          <a:sym typeface="Calibri"/>
        </a:defRPr>
      </a:lvl5pPr>
      <a:lvl6pPr algn="r" defTabSz="1219200">
        <a:defRPr sz="1600">
          <a:solidFill>
            <a:schemeClr val="tx1"/>
          </a:solidFill>
          <a:uFill>
            <a:solidFill>
              <a:srgbClr val="898989"/>
            </a:solidFill>
          </a:uFill>
          <a:latin typeface="+mn-lt"/>
          <a:ea typeface="+mn-ea"/>
          <a:cs typeface="+mn-cs"/>
          <a:sym typeface="Calibri"/>
        </a:defRPr>
      </a:lvl6pPr>
      <a:lvl7pPr algn="r" defTabSz="1219200">
        <a:defRPr sz="1600">
          <a:solidFill>
            <a:schemeClr val="tx1"/>
          </a:solidFill>
          <a:uFill>
            <a:solidFill>
              <a:srgbClr val="898989"/>
            </a:solidFill>
          </a:uFill>
          <a:latin typeface="+mn-lt"/>
          <a:ea typeface="+mn-ea"/>
          <a:cs typeface="+mn-cs"/>
          <a:sym typeface="Calibri"/>
        </a:defRPr>
      </a:lvl7pPr>
      <a:lvl8pPr algn="r" defTabSz="1219200">
        <a:defRPr sz="1600">
          <a:solidFill>
            <a:schemeClr val="tx1"/>
          </a:solidFill>
          <a:uFill>
            <a:solidFill>
              <a:srgbClr val="898989"/>
            </a:solidFill>
          </a:uFill>
          <a:latin typeface="+mn-lt"/>
          <a:ea typeface="+mn-ea"/>
          <a:cs typeface="+mn-cs"/>
          <a:sym typeface="Calibri"/>
        </a:defRPr>
      </a:lvl8pPr>
      <a:lvl9pPr algn="r" defTabSz="1219200">
        <a:defRPr sz="1600">
          <a:solidFill>
            <a:schemeClr val="tx1"/>
          </a:solidFill>
          <a:uFill>
            <a:solidFill>
              <a:srgbClr val="898989"/>
            </a:solidFill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tif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3AAC1F-A3F9-2749-BB77-4AC4CEDAF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33" r="-16333"/>
          <a:stretch/>
        </p:blipFill>
        <p:spPr>
          <a:xfrm>
            <a:off x="4045584" y="0"/>
            <a:ext cx="10101899" cy="6858000"/>
          </a:xfrm>
          <a:prstGeom prst="rect">
            <a:avLst/>
          </a:prstGeom>
          <a:effectLst>
            <a:softEdge rad="901700"/>
          </a:effectLst>
        </p:spPr>
      </p:pic>
      <p:sp>
        <p:nvSpPr>
          <p:cNvPr id="45" name="Shape 45"/>
          <p:cNvSpPr/>
          <p:nvPr/>
        </p:nvSpPr>
        <p:spPr>
          <a:xfrm>
            <a:off x="336550" y="1877598"/>
            <a:ext cx="5473700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5000" b="1"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5000" b="1" dirty="0">
                <a:uFill>
                  <a:solidFill/>
                </a:uFill>
                <a:cs typeface="+mn-cs"/>
              </a:rPr>
              <a:t>Welcome to Child Sponsorship Sunday!</a:t>
            </a:r>
          </a:p>
        </p:txBody>
      </p:sp>
      <p:sp>
        <p:nvSpPr>
          <p:cNvPr id="46" name="Shape 46"/>
          <p:cNvSpPr/>
          <p:nvPr/>
        </p:nvSpPr>
        <p:spPr>
          <a:xfrm>
            <a:off x="349250" y="3969923"/>
            <a:ext cx="5265738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defRPr sz="1800">
                <a:uFillTx/>
              </a:defRPr>
            </a:pPr>
            <a:r>
              <a:rPr sz="2100" dirty="0" err="1">
                <a:uFill>
                  <a:solidFill/>
                </a:uFill>
              </a:rPr>
              <a:t>ncm.org</a:t>
            </a:r>
            <a:r>
              <a:rPr sz="2100" dirty="0">
                <a:uFill>
                  <a:solidFill/>
                </a:uFill>
              </a:rPr>
              <a:t>/</a:t>
            </a:r>
            <a:r>
              <a:rPr lang="en-US" sz="2100" dirty="0">
                <a:uFill>
                  <a:solidFill/>
                </a:uFill>
              </a:rPr>
              <a:t>sponsorship</a:t>
            </a:r>
            <a:r>
              <a:rPr sz="2100" dirty="0">
                <a:uFill>
                  <a:solidFill/>
                </a:uFill>
                <a:latin typeface="Calibri Light"/>
                <a:ea typeface="Calibri Light"/>
                <a:cs typeface="Calibri Light"/>
                <a:sym typeface="Calibri Light"/>
              </a:rPr>
              <a:t> </a:t>
            </a:r>
          </a:p>
        </p:txBody>
      </p:sp>
      <p:pic>
        <p:nvPicPr>
          <p:cNvPr id="53" name="NAZ_NCM_Logo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487" y="5790325"/>
            <a:ext cx="2042725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2699DC-D22C-9D4E-B777-D9731D425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203" y="5902723"/>
            <a:ext cx="3063413" cy="77120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grpId="6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5" animBg="1" advAuto="0"/>
      <p:bldP spid="46" grpId="6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LoveWorksMozambiqueA-145.jpg"/>
          <p:cNvPicPr/>
          <p:nvPr/>
        </p:nvPicPr>
        <p:blipFill>
          <a:blip r:embed="rId2">
            <a:extLst/>
          </a:blip>
          <a:srcRect t="15570" b="175"/>
          <a:stretch>
            <a:fillRect/>
          </a:stretch>
        </p:blipFill>
        <p:spPr>
          <a:xfrm>
            <a:off x="-46362" y="-144565"/>
            <a:ext cx="12345656" cy="7002565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 flipV="1">
            <a:off x="3452910" y="3672218"/>
            <a:ext cx="2625177" cy="2918206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35" name="Shape 135"/>
          <p:cNvSpPr/>
          <p:nvPr/>
        </p:nvSpPr>
        <p:spPr>
          <a:xfrm flipV="1">
            <a:off x="3452910" y="3668821"/>
            <a:ext cx="2625144" cy="273516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36" name="Shape 136"/>
          <p:cNvSpPr/>
          <p:nvPr/>
        </p:nvSpPr>
        <p:spPr>
          <a:xfrm flipH="1" flipV="1">
            <a:off x="3036456" y="3194367"/>
            <a:ext cx="3048202" cy="475836"/>
          </a:xfrm>
          <a:prstGeom prst="line">
            <a:avLst/>
          </a:prstGeom>
          <a:ln>
            <a:solidFill>
              <a:srgbClr val="FFFFFF"/>
            </a:solidFill>
            <a:round/>
            <a:headEnd type="oval"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438150" y="1711960"/>
            <a:ext cx="5688316" cy="1111843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70000"/>
              </a:lnSpc>
              <a:defRPr sz="5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5000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Connected to the local church.</a:t>
            </a:r>
          </a:p>
        </p:txBody>
      </p:sp>
      <p:sp>
        <p:nvSpPr>
          <p:cNvPr id="138" name="Shape 138"/>
          <p:cNvSpPr/>
          <p:nvPr/>
        </p:nvSpPr>
        <p:spPr>
          <a:xfrm>
            <a:off x="481013" y="3194367"/>
            <a:ext cx="2978468" cy="656625"/>
          </a:xfrm>
          <a:prstGeom prst="rect">
            <a:avLst/>
          </a:prstGeom>
          <a:solidFill>
            <a:srgbClr val="688CB6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1600" b="1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481012" y="3932236"/>
            <a:ext cx="2978468" cy="2658189"/>
          </a:xfrm>
          <a:prstGeom prst="rect">
            <a:avLst/>
          </a:prstGeom>
          <a:solidFill>
            <a:srgbClr val="FFFFFF">
              <a:alpha val="7999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10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557086" y="3998758"/>
            <a:ext cx="3194303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marR="457200" defTabSz="457200">
              <a:defRPr sz="150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800" b="1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</a:rPr>
              <a:t>NCM’s Child Sponsorship program takes place in partnership with local churches that seek to help children understand that God loves them, they are valued and have God-given dignity, and they can have a personal relationship with Jesus. </a:t>
            </a:r>
          </a:p>
        </p:txBody>
      </p:sp>
      <p:sp>
        <p:nvSpPr>
          <p:cNvPr id="142" name="Shape 142"/>
          <p:cNvSpPr/>
          <p:nvPr/>
        </p:nvSpPr>
        <p:spPr>
          <a:xfrm>
            <a:off x="557086" y="3085836"/>
            <a:ext cx="2902394" cy="821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1600" b="1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  <a:uFillTx/>
              </a:defRPr>
            </a:pPr>
            <a:r>
              <a:rPr sz="2000" b="1" i="1" dirty="0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  <a:latin typeface="+mn-lt"/>
              </a:rPr>
              <a:t>Spiritual Development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" presetClass="entr" presetSubtype="8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2" presetClass="entr" presetSubtype="2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5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animBg="1" advAuto="0"/>
      <p:bldP spid="134" grpId="3" animBg="1" advAuto="0"/>
      <p:bldP spid="135" grpId="5" animBg="1" advAuto="0"/>
      <p:bldP spid="136" grpId="4" animBg="1" advAuto="0"/>
      <p:bldP spid="137" grpId="2" animBg="1" advAuto="0"/>
      <p:bldP spid="138" grpId="0" animBg="1"/>
      <p:bldP spid="139" grpId="0" animBg="1"/>
      <p:bldP spid="140" grpId="0" animBg="1"/>
      <p:bldP spid="1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-2332" y="608012"/>
            <a:ext cx="12196664" cy="850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71" tIns="60971" rIns="60971" bIns="60971"/>
          <a:lstStyle>
            <a:lvl1pPr marR="457200" algn="ctr" defTabSz="457200">
              <a:defRPr sz="5100" b="1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5100" b="1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+mn-lt"/>
              </a:rPr>
              <a:t>Will you</a:t>
            </a:r>
            <a:r>
              <a:rPr lang="en-US" sz="5100" b="1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+mn-lt"/>
              </a:rPr>
              <a:t> make a difference</a:t>
            </a:r>
            <a:r>
              <a:rPr sz="5100" b="1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+mn-lt"/>
              </a:rPr>
              <a:t>?</a:t>
            </a:r>
          </a:p>
        </p:txBody>
      </p:sp>
      <p:sp>
        <p:nvSpPr>
          <p:cNvPr id="145" name="Shape 145"/>
          <p:cNvSpPr/>
          <p:nvPr/>
        </p:nvSpPr>
        <p:spPr>
          <a:xfrm>
            <a:off x="-455613" y="1750863"/>
            <a:ext cx="13082588" cy="1819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" y="0"/>
                </a:moveTo>
                <a:lnTo>
                  <a:pt x="0" y="21600"/>
                </a:lnTo>
                <a:lnTo>
                  <a:pt x="208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9DBC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1783531" y="4239259"/>
            <a:ext cx="8624938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R="457200" algn="ctr" defTabSz="457200">
              <a:defRPr sz="370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 i="1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</a:rPr>
              <a:t>Visit the sponsorship table after the service to learn how you can change a child’s life through sponsorship.</a:t>
            </a:r>
          </a:p>
        </p:txBody>
      </p:sp>
      <p:pic>
        <p:nvPicPr>
          <p:cNvPr id="147" name="SriLanka17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2392" y="1885677"/>
            <a:ext cx="2320132" cy="154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Eurasia_2012_066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9451" y="1885677"/>
            <a:ext cx="2320132" cy="154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LoveWorksMozambique2014C-2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35879" y="1885677"/>
            <a:ext cx="2305845" cy="154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SAM_2006_0468-filtered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1192" y="1885677"/>
            <a:ext cx="2320132" cy="154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SriLanka220 (1)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0792" y="1885677"/>
            <a:ext cx="2320132" cy="1549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10" presetClass="entr" presetSubtype="0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10" presetClass="entr" presetSubtype="0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10" presetClass="entr" presetSubtype="0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10" presetClass="entr" presetSubtype="0" fill="hold" grpId="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grpId="8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2" animBg="1" advAuto="0"/>
      <p:bldP spid="145" grpId="1" animBg="1" advAuto="0"/>
      <p:bldP spid="146" grpId="8" animBg="1" advAuto="0"/>
      <p:bldP spid="147" grpId="6" animBg="1" advAuto="0"/>
      <p:bldP spid="148" grpId="4" animBg="1" advAuto="0"/>
      <p:bldP spid="149" grpId="5" animBg="1" advAuto="0"/>
      <p:bldP spid="150" grpId="7" animBg="1" advAuto="0"/>
      <p:bldP spid="151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262" y="-38874700"/>
            <a:ext cx="6450013" cy="4078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29325" y="-39106475"/>
            <a:ext cx="6448425" cy="40789225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4450280" y="5992068"/>
            <a:ext cx="428097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 b="1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3200" b="1" dirty="0" err="1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</a:rPr>
              <a:t>ncm</a:t>
            </a:r>
            <a:r>
              <a:rPr sz="3200" b="1" dirty="0" err="1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</a:rPr>
              <a:t>.org</a:t>
            </a:r>
            <a:r>
              <a:rPr lang="en-US" sz="3200" b="1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</a:rPr>
              <a:t>/sponsorship</a:t>
            </a:r>
            <a:endParaRPr sz="3200" b="1" dirty="0">
              <a:solidFill>
                <a:srgbClr val="262626"/>
              </a:solidFill>
              <a:uFill>
                <a:solidFill>
                  <a:srgbClr val="262626"/>
                </a:solidFill>
              </a:uFill>
            </a:endParaRPr>
          </a:p>
        </p:txBody>
      </p:sp>
      <p:grpSp>
        <p:nvGrpSpPr>
          <p:cNvPr id="161" name="Group 161"/>
          <p:cNvGrpSpPr/>
          <p:nvPr/>
        </p:nvGrpSpPr>
        <p:grpSpPr>
          <a:xfrm>
            <a:off x="-1059921" y="5636753"/>
            <a:ext cx="4212545" cy="2220314"/>
            <a:chOff x="0" y="0"/>
            <a:chExt cx="4212544" cy="2220313"/>
          </a:xfrm>
        </p:grpSpPr>
        <p:sp>
          <p:nvSpPr>
            <p:cNvPr id="158" name="Shape 158"/>
            <p:cNvSpPr/>
            <p:nvPr/>
          </p:nvSpPr>
          <p:spPr>
            <a:xfrm>
              <a:off x="0" y="286266"/>
              <a:ext cx="3379345" cy="1629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1" y="0"/>
                  </a:moveTo>
                  <a:lnTo>
                    <a:pt x="21600" y="0"/>
                  </a:lnTo>
                  <a:lnTo>
                    <a:pt x="17204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88CB6">
                <a:alpha val="7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265320" y="0"/>
              <a:ext cx="1424353" cy="68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1" y="0"/>
                  </a:moveTo>
                  <a:lnTo>
                    <a:pt x="21600" y="0"/>
                  </a:lnTo>
                  <a:lnTo>
                    <a:pt x="17204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88CB6">
                <a:alpha val="5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1235834" y="786651"/>
              <a:ext cx="2976711" cy="143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1" y="0"/>
                  </a:moveTo>
                  <a:lnTo>
                    <a:pt x="21600" y="0"/>
                  </a:lnTo>
                  <a:lnTo>
                    <a:pt x="17204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88CB6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</p:grpSp>
      <p:grpSp>
        <p:nvGrpSpPr>
          <p:cNvPr id="165" name="Group 165"/>
          <p:cNvGrpSpPr/>
          <p:nvPr/>
        </p:nvGrpSpPr>
        <p:grpSpPr>
          <a:xfrm rot="10800000">
            <a:off x="8916854" y="-499099"/>
            <a:ext cx="4047200" cy="2133166"/>
            <a:chOff x="0" y="0"/>
            <a:chExt cx="4047199" cy="2133165"/>
          </a:xfrm>
        </p:grpSpPr>
        <p:sp>
          <p:nvSpPr>
            <p:cNvPr id="162" name="Shape 162"/>
            <p:cNvSpPr/>
            <p:nvPr/>
          </p:nvSpPr>
          <p:spPr>
            <a:xfrm>
              <a:off x="0" y="275030"/>
              <a:ext cx="3246705" cy="1565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1" y="0"/>
                  </a:moveTo>
                  <a:lnTo>
                    <a:pt x="21600" y="0"/>
                  </a:lnTo>
                  <a:lnTo>
                    <a:pt x="17204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88CB6">
                <a:alpha val="7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254906" y="0"/>
              <a:ext cx="1368446" cy="65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1" y="0"/>
                  </a:moveTo>
                  <a:lnTo>
                    <a:pt x="21600" y="0"/>
                  </a:lnTo>
                  <a:lnTo>
                    <a:pt x="17204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88CB6">
                <a:alpha val="5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1187327" y="755775"/>
              <a:ext cx="2859873" cy="1377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21" y="0"/>
                  </a:moveTo>
                  <a:lnTo>
                    <a:pt x="21600" y="0"/>
                  </a:lnTo>
                  <a:lnTo>
                    <a:pt x="17204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88CB6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</p:grpSp>
      <p:pic>
        <p:nvPicPr>
          <p:cNvPr id="166" name="NAZ_NCM_Logo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49276" y="5887198"/>
            <a:ext cx="2042724" cy="97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648890-FFB2-834D-B6BC-20F8527C5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94" y="130664"/>
            <a:ext cx="7864236" cy="5898177"/>
          </a:xfrm>
          <a:prstGeom prst="rect">
            <a:avLst/>
          </a:prstGeom>
          <a:effectLst>
            <a:softEdge rad="4064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3" animBg="1" advAuto="0"/>
      <p:bldP spid="155" grpId="2" animBg="1" advAuto="0"/>
      <p:bldP spid="156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angladesh130.jpg"/>
          <p:cNvPicPr/>
          <p:nvPr/>
        </p:nvPicPr>
        <p:blipFill>
          <a:blip r:embed="rId2">
            <a:extLst/>
          </a:blip>
          <a:srcRect t="7764" r="13948" b="21896"/>
          <a:stretch>
            <a:fillRect/>
          </a:stretch>
        </p:blipFill>
        <p:spPr>
          <a:xfrm>
            <a:off x="315344" y="280988"/>
            <a:ext cx="11598843" cy="6321427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/>
        </p:nvSpPr>
        <p:spPr>
          <a:xfrm>
            <a:off x="442726" y="1549400"/>
            <a:ext cx="4184651" cy="3760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0" y="0"/>
                </a:moveTo>
                <a:lnTo>
                  <a:pt x="0" y="21600"/>
                </a:lnTo>
                <a:lnTo>
                  <a:pt x="1728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9DBC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 rot="5400000">
            <a:off x="-3279775" y="3289300"/>
            <a:ext cx="6859588" cy="28098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-1" y="6578600"/>
            <a:ext cx="12195177" cy="28098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-1" y="0"/>
            <a:ext cx="12195177" cy="28098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62" name="Shape 62"/>
          <p:cNvSpPr/>
          <p:nvPr/>
        </p:nvSpPr>
        <p:spPr>
          <a:xfrm rot="5400000">
            <a:off x="8624887" y="3289300"/>
            <a:ext cx="6859588" cy="28098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54AD2C-AFDD-FD45-9C9D-B5C24195F4DA}"/>
              </a:ext>
            </a:extLst>
          </p:cNvPr>
          <p:cNvSpPr txBox="1"/>
          <p:nvPr/>
        </p:nvSpPr>
        <p:spPr>
          <a:xfrm>
            <a:off x="1184762" y="2077388"/>
            <a:ext cx="2948551" cy="27286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45719" rIns="45719" bIns="45719" numCol="1" spcCol="38100" rtlCol="0" anchor="ctr" anchorCtr="1">
            <a:noAutofit/>
          </a:bodyPr>
          <a:lstStyle/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Jesus said, “Let the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little children come to me, and do not hinder them, for the kingdom of heaven belongs to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such as these.”</a:t>
            </a:r>
          </a:p>
          <a:p>
            <a:pPr algn="l" rtl="0" latinLnBrk="1" hangingPunct="0"/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rPr>
              <a:t>Matthew 19:14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4" nodeType="afterEffect">
                                  <p:stCondLst>
                                    <p:cond delay="1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-2332" y="608012"/>
            <a:ext cx="12196664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ctr">
              <a:lnSpc>
                <a:spcPct val="50000"/>
              </a:lnSpc>
              <a:spcBef>
                <a:spcPts val="800"/>
              </a:spcBef>
              <a:buFont typeface="Arial"/>
              <a:defRPr sz="4000" b="1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4400" b="1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+mn-lt"/>
              </a:rPr>
              <a:t>The reality: Poverty leaves children vulnerable.</a:t>
            </a:r>
          </a:p>
        </p:txBody>
      </p:sp>
      <p:sp>
        <p:nvSpPr>
          <p:cNvPr id="69" name="Shape 69"/>
          <p:cNvSpPr/>
          <p:nvPr/>
        </p:nvSpPr>
        <p:spPr>
          <a:xfrm>
            <a:off x="-455613" y="1763712"/>
            <a:ext cx="13082588" cy="1806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6" y="0"/>
                </a:moveTo>
                <a:lnTo>
                  <a:pt x="0" y="21600"/>
                </a:lnTo>
                <a:lnTo>
                  <a:pt x="2085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9DBC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dirty="0"/>
          </a:p>
        </p:txBody>
      </p:sp>
      <p:sp>
        <p:nvSpPr>
          <p:cNvPr id="70" name="Shape 70"/>
          <p:cNvSpPr/>
          <p:nvPr/>
        </p:nvSpPr>
        <p:spPr>
          <a:xfrm>
            <a:off x="1769188" y="3862387"/>
            <a:ext cx="8624939" cy="235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R="457200" lvl="0" defTabSz="457200">
              <a:defRPr sz="1800">
                <a:uFillTx/>
              </a:defRPr>
            </a:pPr>
            <a:r>
              <a:rPr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• </a:t>
            </a:r>
            <a:r>
              <a:rPr lang="en-US"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1.8</a:t>
            </a:r>
            <a:r>
              <a:rPr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 billion children</a:t>
            </a:r>
            <a:r>
              <a:rPr lang="en-US"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 under 15</a:t>
            </a:r>
            <a:r>
              <a:rPr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 live in our world — all created in God’s </a:t>
            </a:r>
            <a:r>
              <a:rPr lang="en-US"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   	</a:t>
            </a:r>
            <a:r>
              <a:rPr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image. But about half of them are living in poverty, and 1 in 3 lives on </a:t>
            </a:r>
            <a:r>
              <a:rPr lang="en-US"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	</a:t>
            </a:r>
            <a:r>
              <a:rPr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less than $1 a day.</a:t>
            </a:r>
          </a:p>
          <a:p>
            <a:pPr marR="457200" lvl="0" defTabSz="457200">
              <a:defRPr sz="1800">
                <a:uFillTx/>
              </a:defRPr>
            </a:pPr>
            <a:endParaRPr sz="2100" dirty="0">
              <a:solidFill>
                <a:srgbClr val="262626"/>
              </a:solidFill>
              <a:uFill>
                <a:solidFill>
                  <a:srgbClr val="262626"/>
                </a:solidFill>
              </a:uFill>
              <a:latin typeface="Calibri Light"/>
              <a:ea typeface="Calibri Light"/>
              <a:cs typeface="Calibri Light"/>
              <a:sym typeface="Calibri Light"/>
            </a:endParaRPr>
          </a:p>
          <a:p>
            <a:pPr marR="457200" lvl="0" defTabSz="457200">
              <a:defRPr sz="1800">
                <a:uFillTx/>
              </a:defRPr>
            </a:pPr>
            <a:r>
              <a:rPr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• Count to 60. In that time, </a:t>
            </a:r>
            <a:r>
              <a:rPr lang="en-US"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21</a:t>
            </a:r>
            <a:r>
              <a:rPr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 children under age 5 have died </a:t>
            </a:r>
            <a:r>
              <a:rPr lang="en-US"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mainly </a:t>
            </a:r>
            <a:r>
              <a:rPr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due </a:t>
            </a:r>
            <a:r>
              <a:rPr lang="en-US"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	</a:t>
            </a:r>
            <a:r>
              <a:rPr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to poverty-related diseases and malnutrition. That’s </a:t>
            </a:r>
            <a:r>
              <a:rPr lang="en-US"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over 30,000  	</a:t>
            </a:r>
            <a:r>
              <a:rPr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children</a:t>
            </a:r>
            <a:r>
              <a:rPr lang="en-US"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 </a:t>
            </a:r>
            <a:r>
              <a:rPr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who die every day </a:t>
            </a:r>
            <a:r>
              <a:rPr lang="en-US"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mostly </a:t>
            </a:r>
            <a:r>
              <a:rPr sz="2100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rPr>
              <a:t>from preventable causes.</a:t>
            </a:r>
          </a:p>
        </p:txBody>
      </p:sp>
      <p:pic>
        <p:nvPicPr>
          <p:cNvPr id="71" name="MESO_2006_020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2392" y="1885677"/>
            <a:ext cx="2320132" cy="154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MESO_2006_015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9451" y="1885677"/>
            <a:ext cx="2320133" cy="154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Eurasia_2012_0487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1592" y="1885677"/>
            <a:ext cx="2320132" cy="154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Eurasia_2011_0022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1192" y="1885677"/>
            <a:ext cx="2320132" cy="154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Africa_2014_3316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0792" y="1885677"/>
            <a:ext cx="2320132" cy="1549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10" presetClass="entr" presetSubtype="0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10" presetClass="entr" presetSubtype="0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10" presetClass="entr" presetSubtype="0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10" presetClass="entr" presetSubtype="0" fill="hold" grpId="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grpId="8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2" animBg="1" advAuto="0"/>
      <p:bldP spid="69" grpId="1" animBg="1" advAuto="0"/>
      <p:bldP spid="70" grpId="8" animBg="1" advAuto="0"/>
      <p:bldP spid="71" grpId="6" animBg="1" advAuto="0"/>
      <p:bldP spid="72" grpId="4" animBg="1" advAuto="0"/>
      <p:bldP spid="73" grpId="5" animBg="1" advAuto="0"/>
      <p:bldP spid="74" grpId="7" animBg="1" advAuto="0"/>
      <p:bldP spid="75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bangladesh161.jpg"/>
          <p:cNvPicPr/>
          <p:nvPr/>
        </p:nvPicPr>
        <p:blipFill>
          <a:blip r:embed="rId3">
            <a:extLst/>
          </a:blip>
          <a:srcRect l="2" t="894" r="2" b="14647"/>
          <a:stretch>
            <a:fillRect/>
          </a:stretch>
        </p:blipFill>
        <p:spPr>
          <a:xfrm>
            <a:off x="2539" y="-2541"/>
            <a:ext cx="12186921" cy="6863081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-218546" y="4564724"/>
            <a:ext cx="6551613" cy="1876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9" y="0"/>
                </a:moveTo>
                <a:lnTo>
                  <a:pt x="0" y="21600"/>
                </a:lnTo>
                <a:lnTo>
                  <a:pt x="2018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88CB6">
              <a:alpha val="7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-424921" y="4709186"/>
            <a:ext cx="6551613" cy="1876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9" y="0"/>
                </a:moveTo>
                <a:lnTo>
                  <a:pt x="0" y="21600"/>
                </a:lnTo>
                <a:lnTo>
                  <a:pt x="2018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9DBC">
              <a:alpha val="44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330472" y="5562069"/>
            <a:ext cx="545357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R="457200" defTabSz="457200">
              <a:defRPr sz="1800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</a:rPr>
              <a:t>• </a:t>
            </a:r>
            <a:r>
              <a:rPr lang="en-US" sz="2400" dirty="0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</a:rPr>
              <a:t>Globally</a:t>
            </a:r>
            <a:r>
              <a:rPr sz="2400" dirty="0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</a:rPr>
              <a:t>, nearly 1 in </a:t>
            </a:r>
            <a:r>
              <a:rPr lang="en-US" sz="2400" dirty="0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</a:rPr>
              <a:t>5</a:t>
            </a:r>
            <a:r>
              <a:rPr sz="2400" dirty="0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</a:rPr>
              <a:t> children has </a:t>
            </a:r>
            <a:r>
              <a:rPr lang="en-US" sz="2400" dirty="0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</a:rPr>
              <a:t>	</a:t>
            </a:r>
            <a:r>
              <a:rPr sz="2400" dirty="0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</a:rPr>
              <a:t>never had a chance to attend school.</a:t>
            </a:r>
          </a:p>
        </p:txBody>
      </p:sp>
      <p:sp>
        <p:nvSpPr>
          <p:cNvPr id="83" name="Shape 83"/>
          <p:cNvSpPr/>
          <p:nvPr/>
        </p:nvSpPr>
        <p:spPr>
          <a:xfrm>
            <a:off x="330472" y="4701645"/>
            <a:ext cx="545357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defTabSz="975360">
              <a:spcBef>
                <a:spcPts val="600"/>
              </a:spcBef>
              <a:buFont typeface="Arial"/>
              <a:defRPr b="1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800" b="1" dirty="0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  <a:latin typeface="+mn-lt"/>
              </a:rPr>
              <a:t>The reality: Poverty robs children of their potential.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" presetClass="entr" presetSubtype="2" fill="hold" grpId="2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3" nodeType="with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"/>
                            </p:stCondLst>
                            <p:childTnLst>
                              <p:par>
                                <p:cTn id="23" presetID="2" presetClass="entr" presetSubtype="4" fill="hold" grpId="4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1" animBg="1" advAuto="0"/>
      <p:bldP spid="79" grpId="3" animBg="1" advAuto="0"/>
      <p:bldP spid="80" grpId="2" animBg="1" advAuto="0"/>
      <p:bldP spid="82" grpId="4" animBg="1" advAuto="0"/>
      <p:bldP spid="83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Africa_2014_3287.jpg"/>
          <p:cNvPicPr/>
          <p:nvPr/>
        </p:nvPicPr>
        <p:blipFill>
          <a:blip r:embed="rId2">
            <a:extLst/>
          </a:blip>
          <a:srcRect t="7799" b="7799"/>
          <a:stretch>
            <a:fillRect/>
          </a:stretch>
        </p:blipFill>
        <p:spPr>
          <a:xfrm>
            <a:off x="5079" y="-5081"/>
            <a:ext cx="12186921" cy="686308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2644933" y="4451360"/>
            <a:ext cx="7039623" cy="2012430"/>
          </a:xfrm>
          <a:prstGeom prst="rect">
            <a:avLst/>
          </a:prstGeom>
          <a:solidFill>
            <a:srgbClr val="688CB6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2507445" y="4602153"/>
            <a:ext cx="7039623" cy="2012431"/>
          </a:xfrm>
          <a:prstGeom prst="rect">
            <a:avLst/>
          </a:prstGeom>
          <a:solidFill>
            <a:srgbClr val="849DBC">
              <a:alpha val="51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2735922" y="5611512"/>
            <a:ext cx="7183156" cy="88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 marR="457200" defTabSz="457200">
              <a:defRPr sz="1700">
                <a:solidFill>
                  <a:srgbClr val="FFFFFF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  <a:latin typeface="+mn-lt"/>
              </a:rPr>
              <a:t>•  1 of every 6 children ages 5 to 17 works as a child </a:t>
            </a:r>
            <a:r>
              <a:rPr lang="en-US" sz="2400" dirty="0">
                <a:solidFill>
                  <a:srgbClr val="FFFFFF"/>
                </a:solidFill>
                <a:latin typeface="+mn-lt"/>
              </a:rPr>
              <a:t> 	</a:t>
            </a:r>
            <a:r>
              <a:rPr sz="2400" dirty="0">
                <a:solidFill>
                  <a:srgbClr val="FFFFFF"/>
                </a:solidFill>
                <a:latin typeface="+mn-lt"/>
              </a:rPr>
              <a:t>laborer; 73 million are under the age of 10.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A452B-4564-8F4A-A23F-22F6480E3142}"/>
              </a:ext>
            </a:extLst>
          </p:cNvPr>
          <p:cNvSpPr txBox="1"/>
          <p:nvPr/>
        </p:nvSpPr>
        <p:spPr>
          <a:xfrm>
            <a:off x="2620082" y="4599002"/>
            <a:ext cx="6951833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1219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</a:rPr>
              <a:t>The reality: Poverty forces children to grow up too fast and steals their childhood.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1" animBg="1" advAuto="0"/>
      <p:bldP spid="86" grpId="0" animBg="1"/>
      <p:bldP spid="87" grpId="0" animBg="1"/>
      <p:bldP spid="88" grpId="1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6">
            <a:extLst>
              <a:ext uri="{FF2B5EF4-FFF2-40B4-BE49-F238E27FC236}">
                <a16:creationId xmlns:a16="http://schemas.microsoft.com/office/drawing/2014/main" id="{512B13EC-4564-DD4A-8AB8-9EFF928EB300}"/>
              </a:ext>
            </a:extLst>
          </p:cNvPr>
          <p:cNvSpPr/>
          <p:nvPr/>
        </p:nvSpPr>
        <p:spPr>
          <a:xfrm>
            <a:off x="10211520" y="5267866"/>
            <a:ext cx="2105185" cy="2226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0" y="0"/>
                </a:moveTo>
                <a:lnTo>
                  <a:pt x="0" y="21600"/>
                </a:lnTo>
                <a:lnTo>
                  <a:pt x="1728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9DBC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dirty="0"/>
          </a:p>
        </p:txBody>
      </p:sp>
      <p:sp>
        <p:nvSpPr>
          <p:cNvPr id="15" name="Shape 56">
            <a:extLst>
              <a:ext uri="{FF2B5EF4-FFF2-40B4-BE49-F238E27FC236}">
                <a16:creationId xmlns:a16="http://schemas.microsoft.com/office/drawing/2014/main" id="{15D480F7-022E-2B40-A3E6-A7F81A914D53}"/>
              </a:ext>
            </a:extLst>
          </p:cNvPr>
          <p:cNvSpPr/>
          <p:nvPr/>
        </p:nvSpPr>
        <p:spPr>
          <a:xfrm>
            <a:off x="6411251" y="2992025"/>
            <a:ext cx="6033887" cy="5067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0" y="0"/>
                </a:moveTo>
                <a:lnTo>
                  <a:pt x="0" y="21600"/>
                </a:lnTo>
                <a:lnTo>
                  <a:pt x="1728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49DBC">
              <a:alpha val="7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dirty="0"/>
          </a:p>
        </p:txBody>
      </p:sp>
      <p:pic>
        <p:nvPicPr>
          <p:cNvPr id="93" name="AaronPhelpsSriLanka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8100" y="0"/>
            <a:ext cx="8871745" cy="6974237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8163645" y="716726"/>
            <a:ext cx="4095751" cy="227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R="457200" defTabSz="457200">
              <a:defRPr sz="3600" b="1">
                <a:uFill>
                  <a:solidFill>
                    <a:srgbClr val="FFFFFF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3600" b="1" dirty="0">
                <a:uFill>
                  <a:solidFill>
                    <a:srgbClr val="FFFFFF"/>
                  </a:solidFill>
                </a:uFill>
              </a:rPr>
              <a:t>Every one of these children is loved by God.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1D81A-011A-BA47-AE40-A6B94A68DC96}"/>
              </a:ext>
            </a:extLst>
          </p:cNvPr>
          <p:cNvSpPr txBox="1"/>
          <p:nvPr/>
        </p:nvSpPr>
        <p:spPr>
          <a:xfrm>
            <a:off x="7640025" y="3233587"/>
            <a:ext cx="4119704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dirty="0"/>
              <a:t>He took a little child whom he </a:t>
            </a:r>
          </a:p>
          <a:p>
            <a:pPr algn="l" rtl="0" latinLnBrk="1" hangingPunct="0"/>
            <a:r>
              <a:rPr lang="en-US" dirty="0"/>
              <a:t>placed among them. Taking </a:t>
            </a:r>
          </a:p>
          <a:p>
            <a:pPr algn="l" rtl="0" latinLnBrk="1" hangingPunct="0"/>
            <a:r>
              <a:rPr lang="en-US" dirty="0"/>
              <a:t>the child in his arms, he said </a:t>
            </a:r>
          </a:p>
          <a:p>
            <a:pPr algn="l" rtl="0" latinLnBrk="1" hangingPunct="0"/>
            <a:r>
              <a:rPr lang="en-US" dirty="0"/>
              <a:t>to them, </a:t>
            </a:r>
            <a:r>
              <a:rPr lang="en-US" b="1" baseline="30000" dirty="0"/>
              <a:t> </a:t>
            </a:r>
            <a:r>
              <a:rPr lang="en-US" dirty="0"/>
              <a:t>“Whoever welcomes </a:t>
            </a:r>
          </a:p>
          <a:p>
            <a:pPr algn="l" rtl="0" latinLnBrk="1" hangingPunct="0"/>
            <a:r>
              <a:rPr lang="en-US" dirty="0"/>
              <a:t>one of  these little children in </a:t>
            </a:r>
          </a:p>
          <a:p>
            <a:pPr algn="l" rtl="0" latinLnBrk="1" hangingPunct="0"/>
            <a:r>
              <a:rPr lang="en-US" dirty="0"/>
              <a:t>my name welcomes me; and </a:t>
            </a:r>
          </a:p>
          <a:p>
            <a:pPr algn="l" rtl="0" latinLnBrk="1" hangingPunct="0"/>
            <a:r>
              <a:rPr lang="en-US" dirty="0"/>
              <a:t>whoever welcomes me does </a:t>
            </a:r>
          </a:p>
          <a:p>
            <a:pPr algn="l" rtl="0" latinLnBrk="1" hangingPunct="0"/>
            <a:r>
              <a:rPr lang="en-US" dirty="0"/>
              <a:t>not welcome me but the one </a:t>
            </a:r>
          </a:p>
          <a:p>
            <a:pPr algn="l" rtl="0" latinLnBrk="1" hangingPunct="0"/>
            <a:r>
              <a:rPr lang="en-US" dirty="0"/>
              <a:t>who sent me.” - 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rPr>
              <a:t>Mark 9:36-37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93" grpId="1" animBg="1" advAuto="0"/>
      <p:bldP spid="96" grpId="5" animBg="1" advAuto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3D9E45-6843-E242-84E1-62F090A85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6" r="18524" b="1332"/>
          <a:stretch/>
        </p:blipFill>
        <p:spPr>
          <a:xfrm>
            <a:off x="-4029560" y="-1363474"/>
            <a:ext cx="9198328" cy="8908404"/>
          </a:xfrm>
          <a:prstGeom prst="rect">
            <a:avLst/>
          </a:prstGeom>
          <a:scene3d>
            <a:camera prst="orthographicFront">
              <a:rot lat="0" lon="0" rev="20699999"/>
            </a:camera>
            <a:lightRig rig="threePt" dir="t"/>
          </a:scene3d>
        </p:spPr>
      </p:pic>
      <p:sp>
        <p:nvSpPr>
          <p:cNvPr id="107" name="Shape 107"/>
          <p:cNvSpPr/>
          <p:nvPr/>
        </p:nvSpPr>
        <p:spPr>
          <a:xfrm>
            <a:off x="6305798" y="1587794"/>
            <a:ext cx="5290744" cy="434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197" tIns="19197" rIns="19197" bIns="19197">
            <a:spAutoFit/>
          </a:bodyPr>
          <a:lstStyle>
            <a:lvl1pPr marR="457200" defTabSz="457200">
              <a:defRPr sz="4000" b="1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 lvl="0" algn="l">
              <a:defRPr sz="1800" b="0">
                <a:solidFill>
                  <a:srgbClr val="000000"/>
                </a:solidFill>
                <a:uFillTx/>
              </a:defRPr>
            </a:pPr>
            <a:r>
              <a:rPr sz="4000" b="1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</a:rPr>
              <a:t>You can change a child’s story from one of poverty to one of possibility.</a:t>
            </a:r>
            <a:endParaRPr lang="en-US" dirty="0"/>
          </a:p>
          <a:p>
            <a:pPr lvl="0" algn="l">
              <a:defRPr sz="1800" b="0">
                <a:solidFill>
                  <a:srgbClr val="000000"/>
                </a:solidFill>
                <a:uFillTx/>
              </a:defRPr>
            </a:pPr>
            <a:endParaRPr lang="en-US" sz="4000" b="1" dirty="0">
              <a:solidFill>
                <a:srgbClr val="262626"/>
              </a:solidFill>
              <a:uFill>
                <a:solidFill>
                  <a:srgbClr val="262626"/>
                </a:solidFill>
              </a:uFill>
            </a:endParaRPr>
          </a:p>
          <a:p>
            <a:pPr lvl="0" algn="l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</a:rPr>
              <a:t>You can give hope for a better future.</a:t>
            </a:r>
            <a:endParaRPr sz="4000" b="1" dirty="0">
              <a:solidFill>
                <a:srgbClr val="262626"/>
              </a:solidFill>
              <a:uFill>
                <a:solidFill>
                  <a:srgbClr val="262626"/>
                </a:solidFill>
              </a:u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7303" y="1239139"/>
            <a:ext cx="7677393" cy="4167309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>
            <a:spLocks noGrp="1"/>
          </p:cNvSpPr>
          <p:nvPr>
            <p:ph type="body" idx="4294967295"/>
          </p:nvPr>
        </p:nvSpPr>
        <p:spPr>
          <a:xfrm>
            <a:off x="0" y="75650"/>
            <a:ext cx="12155356" cy="1453515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>
              <a:spcBef>
                <a:spcPts val="0"/>
              </a:spcBef>
              <a:buSzTx/>
              <a:buFontTx/>
              <a:buNone/>
              <a:defRPr sz="1800">
                <a:uFillTx/>
              </a:defRPr>
            </a:pPr>
            <a:r>
              <a:rPr sz="3000" b="1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rPr>
              <a:t>You can sponsor a child in need for just $</a:t>
            </a:r>
            <a:r>
              <a:rPr lang="en-US" sz="3000" b="1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rPr>
              <a:t>30</a:t>
            </a:r>
            <a:r>
              <a:rPr sz="3000" b="1" dirty="0">
                <a:solidFill>
                  <a:srgbClr val="262626"/>
                </a:solidFill>
                <a:uFill>
                  <a:solidFill>
                    <a:srgbClr val="262626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rPr>
              <a:t> a month.</a:t>
            </a:r>
          </a:p>
        </p:txBody>
      </p:sp>
      <p:sp>
        <p:nvSpPr>
          <p:cNvPr id="112" name="Shape 112"/>
          <p:cNvSpPr/>
          <p:nvPr/>
        </p:nvSpPr>
        <p:spPr>
          <a:xfrm>
            <a:off x="5138737" y="2411569"/>
            <a:ext cx="1914526" cy="1822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688CB6">
              <a:alpha val="6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105939" y="4908905"/>
            <a:ext cx="995600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R="457200" algn="ctr" defTabSz="457200">
              <a:defRPr sz="2100"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lvl="0">
              <a:defRPr sz="1800"/>
            </a:pPr>
            <a:r>
              <a:rPr sz="2800" b="1" dirty="0">
                <a:latin typeface="+mn-ea"/>
                <a:ea typeface="+mn-ea"/>
              </a:rPr>
              <a:t>Your sponsorship will provide a child with:</a:t>
            </a:r>
          </a:p>
        </p:txBody>
      </p:sp>
      <p:sp>
        <p:nvSpPr>
          <p:cNvPr id="114" name="Shape 114"/>
          <p:cNvSpPr/>
          <p:nvPr/>
        </p:nvSpPr>
        <p:spPr>
          <a:xfrm>
            <a:off x="5323530" y="2959557"/>
            <a:ext cx="152082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6000" b="1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6000" b="1" dirty="0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</a:rPr>
              <a:t>$1</a:t>
            </a:r>
            <a:endParaRPr sz="6000" b="1" dirty="0">
              <a:solidFill>
                <a:srgbClr val="FFFFFF"/>
              </a:solidFill>
              <a:uFill>
                <a:solidFill>
                  <a:srgbClr val="262626"/>
                </a:solidFill>
              </a:uFill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5335587" y="3771470"/>
            <a:ext cx="1520826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1800" b="1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 lvl="0">
              <a:defRPr b="0">
                <a:solidFill>
                  <a:srgbClr val="000000"/>
                </a:solidFill>
                <a:uFillTx/>
              </a:defRPr>
            </a:pPr>
            <a:r>
              <a:rPr b="1" dirty="0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</a:rPr>
              <a:t>a day</a:t>
            </a:r>
          </a:p>
        </p:txBody>
      </p:sp>
      <p:sp>
        <p:nvSpPr>
          <p:cNvPr id="116" name="Shape 116"/>
          <p:cNvSpPr/>
          <p:nvPr/>
        </p:nvSpPr>
        <p:spPr>
          <a:xfrm>
            <a:off x="2788920" y="5536707"/>
            <a:ext cx="46803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457200" lvl="0" indent="-228600" defTabSz="457200">
              <a:defRPr sz="1800">
                <a:uFillTx/>
              </a:defRPr>
            </a:pPr>
            <a:r>
              <a:rPr dirty="0">
                <a:ea typeface="Cambria"/>
                <a:cs typeface="Cambria"/>
                <a:sym typeface="Cambria"/>
              </a:rPr>
              <a:t>-	</a:t>
            </a:r>
            <a:r>
              <a:rPr dirty="0">
                <a:ea typeface="Rockwell"/>
                <a:cs typeface="Rockwell"/>
                <a:sym typeface="Rockwell"/>
              </a:rPr>
              <a:t>Bible-based lessons</a:t>
            </a:r>
          </a:p>
          <a:p>
            <a:pPr marL="457200" marR="457200" lvl="0" indent="-228600" defTabSz="457200">
              <a:defRPr sz="1800">
                <a:uFillTx/>
              </a:defRPr>
            </a:pPr>
            <a:r>
              <a:rPr dirty="0">
                <a:ea typeface="Cambria"/>
                <a:cs typeface="Cambria"/>
                <a:sym typeface="Cambria"/>
              </a:rPr>
              <a:t>-	</a:t>
            </a:r>
            <a:r>
              <a:rPr lang="en-US" dirty="0">
                <a:ea typeface="Cambria"/>
                <a:cs typeface="Cambria"/>
                <a:sym typeface="Rockwell"/>
              </a:rPr>
              <a:t>K</a:t>
            </a:r>
            <a:r>
              <a:rPr dirty="0">
                <a:ea typeface="Rockwell"/>
                <a:cs typeface="Rockwell"/>
                <a:sym typeface="Rockwell"/>
              </a:rPr>
              <a:t>nowledge of Jesus’ love</a:t>
            </a:r>
          </a:p>
          <a:p>
            <a:pPr marL="457200" marR="457200" lvl="0" indent="-228600" defTabSz="457200">
              <a:defRPr sz="1800">
                <a:uFillTx/>
              </a:defRPr>
            </a:pPr>
            <a:r>
              <a:rPr dirty="0">
                <a:ea typeface="Cambria"/>
                <a:cs typeface="Cambria"/>
                <a:sym typeface="Cambria"/>
              </a:rPr>
              <a:t>-	</a:t>
            </a:r>
            <a:r>
              <a:rPr lang="en-US" dirty="0">
                <a:ea typeface="Cambria"/>
                <a:cs typeface="Cambria"/>
                <a:sym typeface="Rockwell"/>
              </a:rPr>
              <a:t>A</a:t>
            </a:r>
            <a:r>
              <a:rPr dirty="0">
                <a:ea typeface="Rockwell"/>
                <a:cs typeface="Rockwell"/>
                <a:sym typeface="Rockwell"/>
              </a:rPr>
              <a:t> chance at a hope-filled future</a:t>
            </a:r>
          </a:p>
        </p:txBody>
      </p:sp>
      <p:sp>
        <p:nvSpPr>
          <p:cNvPr id="11" name="Shape 115">
            <a:extLst>
              <a:ext uri="{FF2B5EF4-FFF2-40B4-BE49-F238E27FC236}">
                <a16:creationId xmlns:a16="http://schemas.microsoft.com/office/drawing/2014/main" id="{DB4A7375-6F10-4246-859D-A50AB89E7921}"/>
              </a:ext>
            </a:extLst>
          </p:cNvPr>
          <p:cNvSpPr/>
          <p:nvPr/>
        </p:nvSpPr>
        <p:spPr>
          <a:xfrm>
            <a:off x="5335587" y="2593365"/>
            <a:ext cx="1520826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1800" b="1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  <a:latin typeface="Liberation Sans"/>
                <a:ea typeface="Liberation Sans"/>
                <a:cs typeface="Liberation Sans"/>
                <a:sym typeface="Liberation Sans"/>
              </a:defRPr>
            </a:lvl1pPr>
          </a:lstStyle>
          <a:p>
            <a:pPr lvl="0">
              <a:defRPr b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FFFFFF"/>
                </a:solidFill>
                <a:uFill>
                  <a:solidFill>
                    <a:srgbClr val="262626"/>
                  </a:solidFill>
                </a:uFill>
              </a:rPr>
              <a:t>Under</a:t>
            </a:r>
            <a:endParaRPr b="1" dirty="0">
              <a:solidFill>
                <a:srgbClr val="FFFFFF"/>
              </a:solidFill>
              <a:uFill>
                <a:solidFill>
                  <a:srgbClr val="262626"/>
                </a:solidFill>
              </a:uFill>
            </a:endParaRPr>
          </a:p>
        </p:txBody>
      </p:sp>
      <p:sp>
        <p:nvSpPr>
          <p:cNvPr id="14" name="Shape 116">
            <a:extLst>
              <a:ext uri="{FF2B5EF4-FFF2-40B4-BE49-F238E27FC236}">
                <a16:creationId xmlns:a16="http://schemas.microsoft.com/office/drawing/2014/main" id="{EB02E6E2-62AE-BB42-BBB9-FCC45C8CB3C9}"/>
              </a:ext>
            </a:extLst>
          </p:cNvPr>
          <p:cNvSpPr/>
          <p:nvPr/>
        </p:nvSpPr>
        <p:spPr>
          <a:xfrm>
            <a:off x="6587464" y="5567042"/>
            <a:ext cx="410587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457200" marR="457200" lvl="0" indent="-228600" defTabSz="457200">
              <a:defRPr sz="1800">
                <a:uFillTx/>
              </a:defRPr>
            </a:pPr>
            <a:r>
              <a:rPr lang="en-US" sz="1800" dirty="0">
                <a:ea typeface="Cambria"/>
                <a:cs typeface="Cambria"/>
                <a:sym typeface="Cambria"/>
              </a:rPr>
              <a:t>-   Education</a:t>
            </a:r>
            <a:endParaRPr sz="1800" dirty="0">
              <a:ea typeface="Rockwell"/>
              <a:cs typeface="Rockwell"/>
              <a:sym typeface="Rockwell"/>
            </a:endParaRPr>
          </a:p>
          <a:p>
            <a:pPr marL="457200" marR="457200" lvl="0" indent="-228600" defTabSz="457200">
              <a:defRPr sz="1800">
                <a:uFillTx/>
              </a:defRPr>
            </a:pPr>
            <a:r>
              <a:rPr sz="1800" dirty="0">
                <a:ea typeface="Cambria"/>
                <a:cs typeface="Cambria"/>
                <a:sym typeface="Cambria"/>
              </a:rPr>
              <a:t>-	</a:t>
            </a:r>
            <a:r>
              <a:rPr lang="en-US" sz="1800" dirty="0">
                <a:ea typeface="Rockwell"/>
                <a:cs typeface="Rockwell"/>
                <a:sym typeface="Rockwell"/>
              </a:rPr>
              <a:t>Nutrition</a:t>
            </a:r>
            <a:endParaRPr sz="1800" dirty="0">
              <a:ea typeface="Rockwell"/>
              <a:cs typeface="Rockwell"/>
              <a:sym typeface="Rockwell"/>
            </a:endParaRPr>
          </a:p>
          <a:p>
            <a:pPr marL="457200" marR="457200" lvl="0" indent="-228600" defTabSz="457200">
              <a:defRPr sz="1800">
                <a:uFillTx/>
              </a:defRPr>
            </a:pPr>
            <a:r>
              <a:rPr sz="1800" dirty="0">
                <a:ea typeface="Cambria"/>
                <a:cs typeface="Cambria"/>
                <a:sym typeface="Cambria"/>
              </a:rPr>
              <a:t>-	</a:t>
            </a:r>
            <a:r>
              <a:rPr lang="en-US" sz="1800" dirty="0">
                <a:ea typeface="Rockwell"/>
                <a:cs typeface="Rockwell"/>
                <a:sym typeface="Rockwell"/>
              </a:rPr>
              <a:t>Life and Social Skills</a:t>
            </a:r>
            <a:endParaRPr sz="1800" dirty="0"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5" nodeType="with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grpId="6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grpId="7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2" animBg="1" advAuto="0"/>
      <p:bldP spid="110" grpId="1" animBg="1" advAuto="0"/>
      <p:bldP spid="112" grpId="3" animBg="1" advAuto="0"/>
      <p:bldP spid="113" grpId="6" animBg="1" advAuto="0"/>
      <p:bldP spid="114" grpId="4" animBg="1" advAuto="0"/>
      <p:bldP spid="115" grpId="5" animBg="1" advAuto="0"/>
      <p:bldP spid="116" grpId="7" animBg="1" advAuto="0"/>
      <p:bldP spid="11" grpId="1" animBg="1"/>
      <p:bldP spid="14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Eurasia_2012_048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6950" y="-573437"/>
            <a:ext cx="8997764" cy="7601919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681990" y="857642"/>
            <a:ext cx="5473700" cy="4739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R="457200" lvl="0" defTabSz="457200">
              <a:defRPr sz="1800">
                <a:uFillTx/>
              </a:defRPr>
            </a:pPr>
            <a:r>
              <a:rPr sz="2800" b="1" dirty="0">
                <a:ea typeface="Liberation Sans"/>
                <a:cs typeface="Liberation Sans"/>
                <a:sym typeface="Liberation Sans"/>
              </a:rPr>
              <a:t>Child sponsorship creates a personal relationship between a sponsor and a child.</a:t>
            </a:r>
          </a:p>
          <a:p>
            <a:pPr marR="457200" lvl="0" defTabSz="457200">
              <a:defRPr sz="1800">
                <a:uFillTx/>
              </a:defRPr>
            </a:pPr>
            <a:endParaRPr sz="2800" b="1" dirty="0">
              <a:ea typeface="Liberation Sans"/>
              <a:cs typeface="Liberation Sans"/>
              <a:sym typeface="Liberation Sans"/>
            </a:endParaRPr>
          </a:p>
          <a:p>
            <a:pPr marR="457200" lvl="0" defTabSz="457200">
              <a:defRPr sz="1800">
                <a:uFillTx/>
              </a:defRPr>
            </a:pPr>
            <a:r>
              <a:rPr sz="2800" b="1" dirty="0">
                <a:ea typeface="Liberation Sans"/>
                <a:cs typeface="Liberation Sans"/>
                <a:sym typeface="Liberation Sans"/>
              </a:rPr>
              <a:t>Your relationship with your sponsored child will provide hope and encouragement. </a:t>
            </a:r>
          </a:p>
          <a:p>
            <a:pPr marR="457200" lvl="0" defTabSz="457200">
              <a:defRPr sz="1800">
                <a:uFillTx/>
              </a:defRPr>
            </a:pPr>
            <a:endParaRPr sz="2800" b="1" dirty="0">
              <a:ea typeface="Liberation Sans"/>
              <a:cs typeface="Liberation Sans"/>
              <a:sym typeface="Liberation Sans"/>
            </a:endParaRPr>
          </a:p>
          <a:p>
            <a:pPr marR="457200" lvl="0" defTabSz="457200">
              <a:defRPr sz="1800">
                <a:uFillTx/>
              </a:defRPr>
            </a:pPr>
            <a:r>
              <a:rPr sz="2800" b="1" dirty="0">
                <a:ea typeface="Liberation Sans"/>
                <a:cs typeface="Liberation Sans"/>
                <a:sym typeface="Liberation Sans"/>
              </a:rPr>
              <a:t>Your letters will remind your sponsored child that he or she matters and is loved</a:t>
            </a:r>
            <a:r>
              <a:rPr lang="en-US" sz="2800" b="1" dirty="0">
                <a:ea typeface="Liberation Sans"/>
                <a:cs typeface="Liberation Sans"/>
                <a:sym typeface="Liberation Sans"/>
              </a:rPr>
              <a:t>!</a:t>
            </a:r>
            <a:r>
              <a:rPr sz="2800" b="1" dirty="0">
                <a:ea typeface="Liberation Sans"/>
                <a:cs typeface="Liberation Sans"/>
                <a:sym typeface="Liberation Sans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1" animBg="1" advAuto="0"/>
      <p:bldP spid="124" grpId="6" animBg="1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219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219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round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219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219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272</Words>
  <Application>Microsoft Macintosh PowerPoint</Application>
  <PresentationFormat>Widescreen</PresentationFormat>
  <Paragraphs>49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Avenir Book</vt:lpstr>
      <vt:lpstr>Calibri</vt:lpstr>
      <vt:lpstr>Calibri Light</vt:lpstr>
      <vt:lpstr>Cambria</vt:lpstr>
      <vt:lpstr>Helvetica</vt:lpstr>
      <vt:lpstr>Liberation Sans</vt:lpstr>
      <vt:lpstr>Rockwell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aheckman@nazarene.org</cp:lastModifiedBy>
  <cp:revision>19</cp:revision>
  <cp:lastPrinted>2019-05-03T18:20:25Z</cp:lastPrinted>
  <dcterms:modified xsi:type="dcterms:W3CDTF">2019-05-03T18:32:06Z</dcterms:modified>
</cp:coreProperties>
</file>