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86" r:id="rId2"/>
    <p:sldId id="315" r:id="rId3"/>
    <p:sldId id="267" r:id="rId4"/>
    <p:sldId id="268" r:id="rId5"/>
    <p:sldId id="278" r:id="rId6"/>
    <p:sldId id="387" r:id="rId7"/>
    <p:sldId id="262" r:id="rId8"/>
    <p:sldId id="388" r:id="rId9"/>
    <p:sldId id="283" r:id="rId10"/>
    <p:sldId id="389" r:id="rId11"/>
    <p:sldId id="266" r:id="rId12"/>
    <p:sldId id="380" r:id="rId13"/>
    <p:sldId id="379" r:id="rId14"/>
    <p:sldId id="381" r:id="rId15"/>
    <p:sldId id="384" r:id="rId16"/>
    <p:sldId id="385" r:id="rId17"/>
    <p:sldId id="3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1B3"/>
    <a:srgbClr val="09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99"/>
    <p:restoredTop sz="84396" autoAdjust="0"/>
  </p:normalViewPr>
  <p:slideViewPr>
    <p:cSldViewPr snapToGrid="0" snapToObjects="1">
      <p:cViewPr varScale="1">
        <p:scale>
          <a:sx n="85" d="100"/>
          <a:sy n="85" d="100"/>
        </p:scale>
        <p:origin x="18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AB53E-17F6-7147-A29A-4758834CDAB5}" type="datetimeFigureOut">
              <a:rPr lang="en-US" smtClean="0"/>
              <a:t>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F6C4C-99B9-A74B-BDF4-945F8A9FDFC9}" type="slidenum">
              <a:rPr lang="en-US" smtClean="0"/>
              <a:t>‹#›</a:t>
            </a:fld>
            <a:endParaRPr lang="en-US"/>
          </a:p>
        </p:txBody>
      </p:sp>
    </p:spTree>
    <p:extLst>
      <p:ext uri="{BB962C8B-B14F-4D97-AF65-F5344CB8AC3E}">
        <p14:creationId xmlns:p14="http://schemas.microsoft.com/office/powerpoint/2010/main" val="16478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A9DF6C4C-99B9-A74B-BDF4-945F8A9FDFC9}" type="slidenum">
              <a:rPr lang="en-US" smtClean="0"/>
              <a:t>1</a:t>
            </a:fld>
            <a:endParaRPr lang="en-US"/>
          </a:p>
        </p:txBody>
      </p:sp>
    </p:spTree>
    <p:extLst>
      <p:ext uri="{BB962C8B-B14F-4D97-AF65-F5344CB8AC3E}">
        <p14:creationId xmlns:p14="http://schemas.microsoft.com/office/powerpoint/2010/main" val="78314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 de las </a:t>
            </a:r>
            <a:r>
              <a:rPr lang="en-US" dirty="0" err="1"/>
              <a:t>maneras</a:t>
            </a:r>
            <a:r>
              <a:rPr lang="en-US" dirty="0"/>
              <a:t> de </a:t>
            </a:r>
            <a:r>
              <a:rPr lang="en-US" dirty="0" err="1"/>
              <a:t>ayudar</a:t>
            </a:r>
            <a:r>
              <a:rPr lang="en-US" dirty="0"/>
              <a:t> a personas </a:t>
            </a:r>
            <a:r>
              <a:rPr lang="en-US" dirty="0" err="1"/>
              <a:t>vulnerables</a:t>
            </a:r>
            <a:r>
              <a:rPr lang="en-US" dirty="0"/>
              <a:t> </a:t>
            </a:r>
            <a:r>
              <a:rPr lang="en-US" dirty="0" err="1"/>
              <a:t>en</a:t>
            </a:r>
            <a:r>
              <a:rPr lang="en-US" dirty="0"/>
              <a:t> areas mas </a:t>
            </a:r>
            <a:r>
              <a:rPr lang="en-US" dirty="0" err="1"/>
              <a:t>aisladas</a:t>
            </a:r>
            <a:r>
              <a:rPr lang="en-US" dirty="0"/>
              <a:t> </a:t>
            </a:r>
          </a:p>
        </p:txBody>
      </p:sp>
      <p:sp>
        <p:nvSpPr>
          <p:cNvPr id="4" name="Slide Number Placeholder 3"/>
          <p:cNvSpPr>
            <a:spLocks noGrp="1"/>
          </p:cNvSpPr>
          <p:nvPr>
            <p:ph type="sldNum" sz="quarter" idx="5"/>
          </p:nvPr>
        </p:nvSpPr>
        <p:spPr/>
        <p:txBody>
          <a:bodyPr/>
          <a:lstStyle/>
          <a:p>
            <a:fld id="{A9DF6C4C-99B9-A74B-BDF4-945F8A9FDFC9}" type="slidenum">
              <a:rPr lang="en-US" smtClean="0"/>
              <a:t>2</a:t>
            </a:fld>
            <a:endParaRPr lang="en-US"/>
          </a:p>
        </p:txBody>
      </p:sp>
    </p:spTree>
    <p:extLst>
      <p:ext uri="{BB962C8B-B14F-4D97-AF65-F5344CB8AC3E}">
        <p14:creationId xmlns:p14="http://schemas.microsoft.com/office/powerpoint/2010/main" val="328269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3</a:t>
            </a:fld>
            <a:endParaRPr lang="en-US"/>
          </a:p>
        </p:txBody>
      </p:sp>
    </p:spTree>
    <p:extLst>
      <p:ext uri="{BB962C8B-B14F-4D97-AF65-F5344CB8AC3E}">
        <p14:creationId xmlns:p14="http://schemas.microsoft.com/office/powerpoint/2010/main" val="181627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4</a:t>
            </a:fld>
            <a:endParaRPr lang="en-US"/>
          </a:p>
        </p:txBody>
      </p:sp>
    </p:spTree>
    <p:extLst>
      <p:ext uri="{BB962C8B-B14F-4D97-AF65-F5344CB8AC3E}">
        <p14:creationId xmlns:p14="http://schemas.microsoft.com/office/powerpoint/2010/main" val="5924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9</a:t>
            </a:fld>
            <a:endParaRPr lang="en-US"/>
          </a:p>
        </p:txBody>
      </p:sp>
    </p:spTree>
    <p:extLst>
      <p:ext uri="{BB962C8B-B14F-4D97-AF65-F5344CB8AC3E}">
        <p14:creationId xmlns:p14="http://schemas.microsoft.com/office/powerpoint/2010/main" val="317659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10</a:t>
            </a:fld>
            <a:endParaRPr lang="en-US"/>
          </a:p>
        </p:txBody>
      </p:sp>
    </p:spTree>
    <p:extLst>
      <p:ext uri="{BB962C8B-B14F-4D97-AF65-F5344CB8AC3E}">
        <p14:creationId xmlns:p14="http://schemas.microsoft.com/office/powerpoint/2010/main" val="229657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11</a:t>
            </a:fld>
            <a:endParaRPr lang="en-US"/>
          </a:p>
        </p:txBody>
      </p:sp>
    </p:spTree>
    <p:extLst>
      <p:ext uri="{BB962C8B-B14F-4D97-AF65-F5344CB8AC3E}">
        <p14:creationId xmlns:p14="http://schemas.microsoft.com/office/powerpoint/2010/main" val="290640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4610-B2F5-DE4F-BAE1-E62B4BFEC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F3A1C-AB0E-C84B-ABEF-35A556CD3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11920-7AC5-714B-BE36-A4758C5AABD0}"/>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C5D3A2A5-E4CD-9B47-A0B8-3D48BF954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246F0-1D40-A646-8B7D-18C0F44C98F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263917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3970-A781-F045-A3F7-B6A4409FF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5690D-568F-5E4F-8830-A087D418E4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B4C14-4869-E34F-ABDA-9D668E98204A}"/>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AF45EC23-541C-5E4C-AA09-1CF523EAC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BB4E2-8AB0-2040-992E-6077BB93764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115258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D74F8-B5F4-9949-8867-B1518A217B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CC3B3-DD21-B04A-9C5F-12C627DE8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9A944-D111-5848-BC6D-40652F5982CA}"/>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BA6E0650-D564-C24D-A64D-E56662BA9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5141-A4B1-9342-9EE3-A5BC3E9A73F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7485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7526-2EA8-9B46-B1D3-385059AF7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794C31-81A4-C644-9E68-FB37924592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02982-3338-B84F-8745-4C734195C04B}"/>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E37E3A63-DD1A-8E44-95A5-406AA95EF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7131D-1023-B246-A6C2-8B03152FEA3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313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6AFC-2021-D342-85D2-925DA654D6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CBBBA-32EC-034E-A5B9-8F37EE8C2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B1D64-7C8E-3147-9FC0-843E9F28745D}"/>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2C6B6F13-B203-CB46-9894-CB345806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78CA5-E4B7-3D43-A7A6-8DD952B68CE2}"/>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8259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5434-C8CE-524F-BC9A-CC91E4E75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7A92-9234-EC4E-984B-DAECB721BE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0BBC7-1104-D343-9868-AF987DD8E5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94906-5EE1-034D-943A-DA3A13904885}"/>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6" name="Footer Placeholder 5">
            <a:extLst>
              <a:ext uri="{FF2B5EF4-FFF2-40B4-BE49-F238E27FC236}">
                <a16:creationId xmlns:a16="http://schemas.microsoft.com/office/drawing/2014/main" id="{6404DA5D-65D3-ED49-8C41-B61D78BEB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8A576-3FC7-8E42-988D-C2D25F183F4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4053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682-D460-F549-AD20-1FB1F71C1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545D7-11D2-9843-A9D1-08CC37E91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664247-99C0-F445-8AF0-9C27771622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DB6F6-235B-2041-B5B6-321A3ACB3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DD1E13-D6C5-6948-BAFC-068DAA8A02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19554-45D8-B140-9D3A-A705A680EA78}"/>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8" name="Footer Placeholder 7">
            <a:extLst>
              <a:ext uri="{FF2B5EF4-FFF2-40B4-BE49-F238E27FC236}">
                <a16:creationId xmlns:a16="http://schemas.microsoft.com/office/drawing/2014/main" id="{B1979983-EBBA-8B4B-B837-AA2B56E3E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227C2A-E38E-1440-A1EA-6E852E820E6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6236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3C8B-A4C5-5849-B64F-92472332B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A0B77-2B41-2641-9809-A3F19370FF02}"/>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4" name="Footer Placeholder 3">
            <a:extLst>
              <a:ext uri="{FF2B5EF4-FFF2-40B4-BE49-F238E27FC236}">
                <a16:creationId xmlns:a16="http://schemas.microsoft.com/office/drawing/2014/main" id="{98F906FB-EAD0-4946-9A4F-B2C1CDCB4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1C88D-3151-5449-91A2-857FD82B0C39}"/>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6628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93696-1E2D-AF4C-B17F-37F0825691BF}"/>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3" name="Footer Placeholder 2">
            <a:extLst>
              <a:ext uri="{FF2B5EF4-FFF2-40B4-BE49-F238E27FC236}">
                <a16:creationId xmlns:a16="http://schemas.microsoft.com/office/drawing/2014/main" id="{147B7AF4-BFD3-2D42-B205-E71ACE47F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635543-C41E-9742-B690-09DFD24B3398}"/>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919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339C-9A8E-4945-AE05-100470493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7220C-F112-7746-9B44-6CB0B2A7D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C3F545-E651-234D-AC85-E234A0403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AF6A77-0D0F-854E-8301-CF6A2E1D7743}"/>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6" name="Footer Placeholder 5">
            <a:extLst>
              <a:ext uri="{FF2B5EF4-FFF2-40B4-BE49-F238E27FC236}">
                <a16:creationId xmlns:a16="http://schemas.microsoft.com/office/drawing/2014/main" id="{ECC32E69-3160-F645-9405-BB24A07B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15D79-3D22-F34A-8333-1B85CE53779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55667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268-4E80-8D49-9F33-60E75EDD6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AED60A-4C0D-9D46-A542-B51AF157A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6B6CE-4100-DB40-AFC2-0FABD0262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28238A-B3E4-834E-B3ED-0D4E1AC337CD}"/>
              </a:ext>
            </a:extLst>
          </p:cNvPr>
          <p:cNvSpPr>
            <a:spLocks noGrp="1"/>
          </p:cNvSpPr>
          <p:nvPr>
            <p:ph type="dt" sz="half" idx="10"/>
          </p:nvPr>
        </p:nvSpPr>
        <p:spPr/>
        <p:txBody>
          <a:bodyPr/>
          <a:lstStyle/>
          <a:p>
            <a:fld id="{787297D5-60B7-7742-8F37-EC7CA285C633}" type="datetimeFigureOut">
              <a:rPr lang="en-US" smtClean="0"/>
              <a:t>3/20/20</a:t>
            </a:fld>
            <a:endParaRPr lang="en-US"/>
          </a:p>
        </p:txBody>
      </p:sp>
      <p:sp>
        <p:nvSpPr>
          <p:cNvPr id="6" name="Footer Placeholder 5">
            <a:extLst>
              <a:ext uri="{FF2B5EF4-FFF2-40B4-BE49-F238E27FC236}">
                <a16:creationId xmlns:a16="http://schemas.microsoft.com/office/drawing/2014/main" id="{A1D508FE-4E48-B643-A313-387A9E09F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80743-3C52-E046-B598-9198DD8F79B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97347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5FDC5-F529-B54B-9282-622DB5CF6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CD7B8B-D494-BC4B-A76D-93F2B0FD6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40771-5A13-A34A-B1DE-1D131DF98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97D5-60B7-7742-8F37-EC7CA285C633}" type="datetimeFigureOut">
              <a:rPr lang="en-US" smtClean="0"/>
              <a:t>3/20/20</a:t>
            </a:fld>
            <a:endParaRPr lang="en-US"/>
          </a:p>
        </p:txBody>
      </p:sp>
      <p:sp>
        <p:nvSpPr>
          <p:cNvPr id="5" name="Footer Placeholder 4">
            <a:extLst>
              <a:ext uri="{FF2B5EF4-FFF2-40B4-BE49-F238E27FC236}">
                <a16:creationId xmlns:a16="http://schemas.microsoft.com/office/drawing/2014/main" id="{4D818C82-2739-0D43-B625-3CE6A46F2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09D0D-C7B0-494E-85BA-6C366E6F9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BD28D-80DE-E240-9433-620A343AE4D1}" type="slidenum">
              <a:rPr lang="en-US" smtClean="0"/>
              <a:t>‹#›</a:t>
            </a:fld>
            <a:endParaRPr lang="en-US"/>
          </a:p>
        </p:txBody>
      </p:sp>
    </p:spTree>
    <p:extLst>
      <p:ext uri="{BB962C8B-B14F-4D97-AF65-F5344CB8AC3E}">
        <p14:creationId xmlns:p14="http://schemas.microsoft.com/office/powerpoint/2010/main" val="53615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who.int/news-room/q-a-detail/q-a-coronaviruses" TargetMode="External"/><Relationship Id="rId4" Type="http://schemas.openxmlformats.org/officeDocument/2006/relationships/hyperlink" Target="https://www.who.int/emergencies/diseases/novel-coronavirus-2019/advice-for-publi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hyperlink" Target="https://www.youtube.com/watch?v=y7e8nM0JAz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hyperlink" Target="https://www.who.int/emergencies/diseases/novel-coronavirus-20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EF9B3E5-E5DC-894C-88A2-0AAD4A3F1F47}"/>
              </a:ext>
            </a:extLst>
          </p:cNvPr>
          <p:cNvPicPr>
            <a:picLocks noChangeAspect="1"/>
          </p:cNvPicPr>
          <p:nvPr/>
        </p:nvPicPr>
        <p:blipFill>
          <a:blip r:embed="rId3"/>
          <a:stretch>
            <a:fillRect/>
          </a:stretch>
        </p:blipFill>
        <p:spPr>
          <a:xfrm>
            <a:off x="0" y="0"/>
            <a:ext cx="12192000" cy="6858000"/>
          </a:xfrm>
          <a:prstGeom prst="rect">
            <a:avLst/>
          </a:prstGeom>
        </p:spPr>
      </p:pic>
      <p:cxnSp>
        <p:nvCxnSpPr>
          <p:cNvPr id="5" name="Conector Reto 4">
            <a:extLst>
              <a:ext uri="{FF2B5EF4-FFF2-40B4-BE49-F238E27FC236}">
                <a16:creationId xmlns:a16="http://schemas.microsoft.com/office/drawing/2014/main" id="{2D0FFF36-2D8D-7D4F-8E98-5E5172C905C2}"/>
              </a:ext>
            </a:extLst>
          </p:cNvPr>
          <p:cNvCxnSpPr/>
          <p:nvPr/>
        </p:nvCxnSpPr>
        <p:spPr>
          <a:xfrm>
            <a:off x="3332921" y="4412974"/>
            <a:ext cx="55261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7C8F085E-F754-F942-BAE1-0443DBC92FB4}"/>
              </a:ext>
            </a:extLst>
          </p:cNvPr>
          <p:cNvSpPr/>
          <p:nvPr/>
        </p:nvSpPr>
        <p:spPr>
          <a:xfrm>
            <a:off x="2667000" y="2476500"/>
            <a:ext cx="657225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69F26107-EC7A-7348-B901-6A229056A103}"/>
              </a:ext>
            </a:extLst>
          </p:cNvPr>
          <p:cNvSpPr txBox="1"/>
          <p:nvPr/>
        </p:nvSpPr>
        <p:spPr>
          <a:xfrm>
            <a:off x="3221935" y="3119735"/>
            <a:ext cx="6052930" cy="1384995"/>
          </a:xfrm>
          <a:prstGeom prst="rect">
            <a:avLst/>
          </a:prstGeom>
          <a:noFill/>
        </p:spPr>
        <p:txBody>
          <a:bodyPr wrap="square" rtlCol="0">
            <a:spAutoFit/>
          </a:bodyPr>
          <a:lstStyle/>
          <a:p>
            <a:pPr algn="ctr"/>
            <a:r>
              <a:rPr lang="pt-BR" sz="2800" b="1" dirty="0">
                <a:latin typeface="Avenir Roman" panose="02000503020000020003" pitchFamily="2" charset="0"/>
              </a:rPr>
              <a:t>GUÍA PARA UNA DISTRIBUCIÓN</a:t>
            </a:r>
          </a:p>
          <a:p>
            <a:pPr algn="ctr"/>
            <a:r>
              <a:rPr lang="pt-BR" sz="2800" b="1" dirty="0">
                <a:latin typeface="Avenir Roman" panose="02000503020000020003" pitchFamily="2" charset="0"/>
              </a:rPr>
              <a:t>SEGURA DE DONACIONES</a:t>
            </a:r>
          </a:p>
          <a:p>
            <a:pPr algn="ctr"/>
            <a:r>
              <a:rPr lang="pt-BR" sz="2800" i="1" dirty="0">
                <a:latin typeface="Avenir Roman" panose="02000503020000020003" pitchFamily="2" charset="0"/>
              </a:rPr>
              <a:t>CORONAVIRUS (COVID-19)</a:t>
            </a:r>
          </a:p>
        </p:txBody>
      </p:sp>
      <p:cxnSp>
        <p:nvCxnSpPr>
          <p:cNvPr id="7" name="Conector Reto 6">
            <a:extLst>
              <a:ext uri="{FF2B5EF4-FFF2-40B4-BE49-F238E27FC236}">
                <a16:creationId xmlns:a16="http://schemas.microsoft.com/office/drawing/2014/main" id="{1AFB7DEF-0C1B-9B4E-9CEE-D5F787C0E19B}"/>
              </a:ext>
            </a:extLst>
          </p:cNvPr>
          <p:cNvCxnSpPr/>
          <p:nvPr/>
        </p:nvCxnSpPr>
        <p:spPr>
          <a:xfrm>
            <a:off x="3485321" y="4565374"/>
            <a:ext cx="55261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23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203B7E-2ABA-EF47-9D7E-B5CBF5323022}"/>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ENTRENAMIENTO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PARA VOLUNTARIOS</a:t>
            </a:r>
          </a:p>
        </p:txBody>
      </p:sp>
      <p:sp>
        <p:nvSpPr>
          <p:cNvPr id="9" name="Title 1">
            <a:extLst>
              <a:ext uri="{FF2B5EF4-FFF2-40B4-BE49-F238E27FC236}">
                <a16:creationId xmlns:a16="http://schemas.microsoft.com/office/drawing/2014/main" id="{EE07BFA7-02AB-A048-A0B4-118857934176}"/>
              </a:ext>
            </a:extLst>
          </p:cNvPr>
          <p:cNvSpPr>
            <a:spLocks noGrp="1"/>
          </p:cNvSpPr>
          <p:nvPr>
            <p:ph idx="1"/>
          </p:nvPr>
        </p:nvSpPr>
        <p:spPr>
          <a:xfrm>
            <a:off x="1167063" y="2105527"/>
            <a:ext cx="9360569" cy="3609473"/>
          </a:xfrm>
        </p:spPr>
        <p:txBody>
          <a:bodyPr>
            <a:normAutofit/>
          </a:bodyPr>
          <a:lstStyle/>
          <a:p>
            <a:pPr lvl="0"/>
            <a:r>
              <a:rPr lang="es-ES" sz="2400" dirty="0">
                <a:solidFill>
                  <a:schemeClr val="bg1"/>
                </a:solidFill>
                <a:latin typeface="Avenir Book" panose="02000503020000020003" pitchFamily="2" charset="0"/>
              </a:rPr>
              <a:t>Para obtener afiches/volantes útiles de la Organización Mundial de la Salud, entre a: </a:t>
            </a:r>
            <a:r>
              <a:rPr lang="es-ES" sz="2400" dirty="0">
                <a:solidFill>
                  <a:schemeClr val="bg1"/>
                </a:solidFill>
                <a:latin typeface="Avenir Book" panose="02000503020000020003" pitchFamily="2" charset="0"/>
                <a:hlinkClick r:id="rId4"/>
              </a:rPr>
              <a:t>https://www.who.int/emergencies/diseases/novel-coronavirus-2019/advice-for-public</a:t>
            </a:r>
            <a:endParaRPr lang="es-ES" sz="2400" dirty="0">
              <a:solidFill>
                <a:schemeClr val="bg1"/>
              </a:solidFill>
              <a:latin typeface="Avenir Book" panose="02000503020000020003" pitchFamily="2" charset="0"/>
            </a:endParaRP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Para preguntas y respuestas útiles sobre el Coronavirus, entre al siguiente link: </a:t>
            </a:r>
            <a:r>
              <a:rPr lang="es-ES" sz="2400" dirty="0">
                <a:solidFill>
                  <a:schemeClr val="bg1"/>
                </a:solidFill>
                <a:latin typeface="Avenir Book" panose="02000503020000020003" pitchFamily="2" charset="0"/>
                <a:hlinkClick r:id="rId5"/>
              </a:rPr>
              <a:t>https://www.who.int/news-room/q-a-detail/q-a-coronaviruses</a:t>
            </a:r>
            <a:endParaRPr lang="es-ES" sz="2400" dirty="0">
              <a:solidFill>
                <a:schemeClr val="bg1"/>
              </a:solidFill>
              <a:latin typeface="Avenir Book" panose="02000503020000020003" pitchFamily="2" charset="0"/>
            </a:endParaRPr>
          </a:p>
          <a:p>
            <a:pPr marL="0" lvl="0" indent="0">
              <a:buNone/>
            </a:pPr>
            <a:endParaRPr lang="es-ES" sz="2400" dirty="0">
              <a:solidFill>
                <a:schemeClr val="bg1"/>
              </a:solidFill>
              <a:latin typeface="Avenir Book" panose="02000503020000020003" pitchFamily="2" charset="0"/>
            </a:endParaRPr>
          </a:p>
          <a:p>
            <a:pPr marL="0" lvl="0" indent="0">
              <a:buNone/>
            </a:pPr>
            <a:endParaRPr lang="es-ES" sz="24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47544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A2041-26C6-2C43-8FE4-3B9FBE1D7741}"/>
              </a:ext>
            </a:extLst>
          </p:cNvPr>
          <p:cNvSpPr txBox="1"/>
          <p:nvPr/>
        </p:nvSpPr>
        <p:spPr>
          <a:xfrm>
            <a:off x="6041035" y="222283"/>
            <a:ext cx="6026046" cy="6370975"/>
          </a:xfrm>
          <a:prstGeom prst="rect">
            <a:avLst/>
          </a:prstGeom>
          <a:noFill/>
        </p:spPr>
        <p:txBody>
          <a:bodyPr wrap="square" rtlCol="0">
            <a:spAutoFit/>
          </a:bodyPr>
          <a:lstStyle/>
          <a:p>
            <a:pPr marL="342900" lvl="0" indent="-342900">
              <a:buFont typeface="Arial" panose="020B0604020202020204" pitchFamily="34" charset="0"/>
              <a:buChar char="•"/>
            </a:pPr>
            <a:r>
              <a:rPr lang="es-ES_tradnl" sz="2400" dirty="0">
                <a:solidFill>
                  <a:schemeClr val="bg1"/>
                </a:solidFill>
                <a:latin typeface="Avenir Book" panose="02000503020000020003" pitchFamily="2" charset="0"/>
              </a:rPr>
              <a:t>Evite tocarse los ojos, nariz y boca.</a:t>
            </a:r>
          </a:p>
          <a:p>
            <a:pPr lvl="0"/>
            <a:endParaRPr lang="es-ES_tradnl" sz="2400" dirty="0">
              <a:solidFill>
                <a:schemeClr val="bg1"/>
              </a:solidFill>
              <a:latin typeface="Avenir Book" panose="02000503020000020003" pitchFamily="2" charset="0"/>
            </a:endParaRPr>
          </a:p>
          <a:p>
            <a:pPr marL="342900" lvl="0" indent="-342900">
              <a:buFont typeface="Arial" panose="020B0604020202020204" pitchFamily="34" charset="0"/>
              <a:buChar char="•"/>
            </a:pPr>
            <a:r>
              <a:rPr lang="es-ES_tradnl" sz="2400" dirty="0">
                <a:solidFill>
                  <a:schemeClr val="bg1"/>
                </a:solidFill>
                <a:latin typeface="Avenir Book" panose="02000503020000020003" pitchFamily="2" charset="0"/>
              </a:rPr>
              <a:t>Ejerza una buena higiene respiratoria – Esto significa cubrir su boca con el antebrazo o un pañuelo desechable cuando tosa o estornude. Deseche el pañuelito usado de inmediato.</a:t>
            </a:r>
          </a:p>
          <a:p>
            <a:pPr lvl="0"/>
            <a:endParaRPr lang="es-ES_tradnl" sz="2400" dirty="0">
              <a:solidFill>
                <a:schemeClr val="bg1"/>
              </a:solidFill>
              <a:latin typeface="Avenir Book" panose="02000503020000020003" pitchFamily="2" charset="0"/>
            </a:endParaRPr>
          </a:p>
          <a:p>
            <a:pPr marL="342900" lvl="0" indent="-342900">
              <a:buFont typeface="Arial" panose="020B0604020202020204" pitchFamily="34" charset="0"/>
              <a:buChar char="•"/>
            </a:pPr>
            <a:r>
              <a:rPr lang="es-ES_tradnl" sz="2400" dirty="0">
                <a:solidFill>
                  <a:schemeClr val="bg1"/>
                </a:solidFill>
                <a:latin typeface="Avenir Book" panose="02000503020000020003" pitchFamily="2" charset="0"/>
              </a:rPr>
              <a:t>Lave sus manos regularmente – aun si estas no parecieran estar sucias. Mire este video: </a:t>
            </a:r>
            <a:r>
              <a:rPr lang="es-ES_tradnl" sz="2400" dirty="0">
                <a:solidFill>
                  <a:schemeClr val="bg1"/>
                </a:solidFill>
                <a:latin typeface="Avenir Book" panose="02000503020000020003" pitchFamily="2" charset="0"/>
                <a:hlinkClick r:id="rId4"/>
              </a:rPr>
              <a:t>https://www.youtube.com/watch?v=y7e8nM0JAz0</a:t>
            </a:r>
            <a:endParaRPr lang="es-ES_tradnl" sz="2400" dirty="0">
              <a:solidFill>
                <a:schemeClr val="bg1"/>
              </a:solidFill>
              <a:latin typeface="Avenir Book" panose="02000503020000020003" pitchFamily="2" charset="0"/>
            </a:endParaRPr>
          </a:p>
          <a:p>
            <a:pPr lvl="0"/>
            <a:endParaRPr lang="es-ES_tradnl" sz="2400" dirty="0">
              <a:solidFill>
                <a:schemeClr val="bg1"/>
              </a:solidFill>
              <a:latin typeface="Avenir Book" panose="02000503020000020003" pitchFamily="2" charset="0"/>
            </a:endParaRPr>
          </a:p>
          <a:p>
            <a:pPr marL="342900" lvl="0" indent="-342900">
              <a:buFont typeface="Arial" panose="020B0604020202020204" pitchFamily="34" charset="0"/>
              <a:buChar char="•"/>
            </a:pPr>
            <a:r>
              <a:rPr lang="es-ES_tradnl" sz="2400" dirty="0">
                <a:solidFill>
                  <a:schemeClr val="bg1"/>
                </a:solidFill>
                <a:latin typeface="Avenir Book" panose="02000503020000020003" pitchFamily="2" charset="0"/>
              </a:rPr>
              <a:t>Mantenga su distancia del resto – ubíquese a un mínimo de 2 metros de su interlocutor.</a:t>
            </a:r>
          </a:p>
        </p:txBody>
      </p:sp>
      <p:sp>
        <p:nvSpPr>
          <p:cNvPr id="3" name="Title 1">
            <a:extLst>
              <a:ext uri="{FF2B5EF4-FFF2-40B4-BE49-F238E27FC236}">
                <a16:creationId xmlns:a16="http://schemas.microsoft.com/office/drawing/2014/main" id="{BA477807-8E8E-034C-B7E1-922E017A40BE}"/>
              </a:ext>
            </a:extLst>
          </p:cNvPr>
          <p:cNvSpPr txBox="1">
            <a:spLocks/>
          </p:cNvSpPr>
          <p:nvPr/>
        </p:nvSpPr>
        <p:spPr>
          <a:xfrm>
            <a:off x="375925" y="1637689"/>
            <a:ext cx="4111854" cy="2346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3600" b="1" dirty="0">
                <a:solidFill>
                  <a:srgbClr val="5B91B3"/>
                </a:solidFill>
                <a:latin typeface="Avenir Heavy" panose="02000503020000020003" pitchFamily="2" charset="0"/>
                <a:ea typeface="Open Sans Light" panose="020B0306030504020204" pitchFamily="34" charset="0"/>
                <a:cs typeface="Open Sans Light" panose="020B0306030504020204" pitchFamily="34" charset="0"/>
              </a:rPr>
              <a:t>RECORDATORIOS GENERALES </a:t>
            </a:r>
          </a:p>
          <a:p>
            <a:br>
              <a:rPr lang="es-ES_tradnl" sz="3200" dirty="0">
                <a:latin typeface="Avenir Light" panose="020B0402020203020204" pitchFamily="34" charset="77"/>
                <a:ea typeface="Open Sans Light" panose="020B0306030504020204" pitchFamily="34" charset="0"/>
                <a:cs typeface="Open Sans Light" panose="020B0306030504020204" pitchFamily="34" charset="0"/>
              </a:rPr>
            </a:br>
            <a:r>
              <a:rPr lang="es-ES_tradnl" sz="3200" dirty="0">
                <a:latin typeface="Avenir Light" panose="020B0402020203020204" pitchFamily="34" charset="77"/>
                <a:ea typeface="Open Sans Light" panose="020B0306030504020204" pitchFamily="34" charset="0"/>
                <a:cs typeface="Open Sans Light" panose="020B0306030504020204" pitchFamily="34" charset="0"/>
              </a:rPr>
              <a:t>PARA TODOS</a:t>
            </a:r>
          </a:p>
        </p:txBody>
      </p:sp>
      <p:pic>
        <p:nvPicPr>
          <p:cNvPr id="5" name="Picture 4">
            <a:extLst>
              <a:ext uri="{FF2B5EF4-FFF2-40B4-BE49-F238E27FC236}">
                <a16:creationId xmlns:a16="http://schemas.microsoft.com/office/drawing/2014/main" id="{A33BD033-8733-8447-A1A0-D4F3F8CCD98F}"/>
              </a:ext>
            </a:extLst>
          </p:cNvPr>
          <p:cNvPicPr>
            <a:picLocks noChangeAspect="1"/>
          </p:cNvPicPr>
          <p:nvPr/>
        </p:nvPicPr>
        <p:blipFill>
          <a:blip r:embed="rId5"/>
          <a:stretch>
            <a:fillRect/>
          </a:stretch>
        </p:blipFill>
        <p:spPr>
          <a:xfrm>
            <a:off x="483501" y="3145457"/>
            <a:ext cx="3721100" cy="38100"/>
          </a:xfrm>
          <a:prstGeom prst="rect">
            <a:avLst/>
          </a:prstGeom>
        </p:spPr>
      </p:pic>
      <p:pic>
        <p:nvPicPr>
          <p:cNvPr id="6" name="Imagem 5">
            <a:extLst>
              <a:ext uri="{FF2B5EF4-FFF2-40B4-BE49-F238E27FC236}">
                <a16:creationId xmlns:a16="http://schemas.microsoft.com/office/drawing/2014/main" id="{8E2B0570-5EC8-B746-9797-E08C7A86BF95}"/>
              </a:ext>
            </a:extLst>
          </p:cNvPr>
          <p:cNvPicPr>
            <a:picLocks noChangeAspect="1"/>
          </p:cNvPicPr>
          <p:nvPr/>
        </p:nvPicPr>
        <p:blipFill>
          <a:blip r:embed="rId6"/>
          <a:stretch>
            <a:fillRect/>
          </a:stretch>
        </p:blipFill>
        <p:spPr>
          <a:xfrm>
            <a:off x="1199398" y="4218319"/>
            <a:ext cx="2464908" cy="616227"/>
          </a:xfrm>
          <a:prstGeom prst="rect">
            <a:avLst/>
          </a:prstGeom>
        </p:spPr>
      </p:pic>
    </p:spTree>
    <p:extLst>
      <p:ext uri="{BB962C8B-B14F-4D97-AF65-F5344CB8AC3E}">
        <p14:creationId xmlns:p14="http://schemas.microsoft.com/office/powerpoint/2010/main" val="386625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DE77575-FF03-7D4B-BEC4-2D2EE7689D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096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D36E6A-6A20-6B40-A700-CDA8B2752DE0}"/>
              </a:ext>
            </a:extLst>
          </p:cNvPr>
          <p:cNvPicPr>
            <a:picLocks noChangeAspect="1"/>
          </p:cNvPicPr>
          <p:nvPr/>
        </p:nvPicPr>
        <p:blipFill>
          <a:blip r:embed="rId2"/>
          <a:stretch>
            <a:fillRect/>
          </a:stretch>
        </p:blipFill>
        <p:spPr>
          <a:xfrm>
            <a:off x="0" y="0"/>
            <a:ext cx="12192000" cy="6858000"/>
          </a:xfrm>
          <a:prstGeom prst="rect">
            <a:avLst/>
          </a:prstGeom>
        </p:spPr>
      </p:pic>
      <p:pic>
        <p:nvPicPr>
          <p:cNvPr id="9" name="Imagen 8">
            <a:extLst>
              <a:ext uri="{FF2B5EF4-FFF2-40B4-BE49-F238E27FC236}">
                <a16:creationId xmlns:a16="http://schemas.microsoft.com/office/drawing/2014/main" id="{8E8C92EB-0F84-6148-B9ED-442E10EE053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159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1425E42-0EC1-3243-B188-ED1643A960F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710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64C8651-35E7-4E40-BCD6-C13D967B327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710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25DDD-0C30-9849-8E47-045B9FE4E597}"/>
              </a:ext>
            </a:extLst>
          </p:cNvPr>
          <p:cNvSpPr/>
          <p:nvPr/>
        </p:nvSpPr>
        <p:spPr>
          <a:xfrm>
            <a:off x="832795" y="2521903"/>
            <a:ext cx="10197548" cy="1569660"/>
          </a:xfrm>
          <a:prstGeom prst="rect">
            <a:avLst/>
          </a:prstGeom>
        </p:spPr>
        <p:txBody>
          <a:bodyPr wrap="square">
            <a:spAutoFit/>
          </a:bodyPr>
          <a:lstStyle/>
          <a:p>
            <a:pPr algn="ctr"/>
            <a:r>
              <a:rPr lang="es-ES_tradnl" sz="2800" dirty="0">
                <a:solidFill>
                  <a:srgbClr val="3C4245"/>
                </a:solidFill>
                <a:latin typeface="Avenir Roman" panose="02000503020000020003" pitchFamily="2" charset="0"/>
                <a:ea typeface="Times New Roman" panose="02020603050405020304" pitchFamily="18" charset="0"/>
                <a:cs typeface="Calibri" panose="020F0502020204030204" pitchFamily="34" charset="0"/>
              </a:rPr>
              <a:t>Para preguntas y respuestas sobre el coronavirus, visite: </a:t>
            </a:r>
            <a:r>
              <a:rPr lang="es-ES_tradnl" sz="2800" dirty="0">
                <a:solidFill>
                  <a:srgbClr val="3C4245"/>
                </a:solidFill>
                <a:latin typeface="Avenir Roman" panose="02000503020000020003" pitchFamily="2" charset="0"/>
                <a:ea typeface="Times New Roman" panose="02020603050405020304" pitchFamily="18" charset="0"/>
                <a:cs typeface="Calibri" panose="020F0502020204030204" pitchFamily="34" charset="0"/>
                <a:hlinkClick r:id="rId2"/>
              </a:rPr>
              <a:t>https://www.who.int/news-room/q-a-detail/q-a-coronaviruses</a:t>
            </a:r>
            <a:endParaRPr lang="es-ES_tradnl" sz="2800" dirty="0">
              <a:solidFill>
                <a:srgbClr val="3C4245"/>
              </a:solidFill>
              <a:latin typeface="Avenir Roman" panose="02000503020000020003" pitchFamily="2" charset="0"/>
              <a:ea typeface="Times New Roman" panose="02020603050405020304" pitchFamily="18" charset="0"/>
              <a:cs typeface="Calibri" panose="020F0502020204030204" pitchFamily="34" charset="0"/>
            </a:endParaRPr>
          </a:p>
          <a:p>
            <a:pPr marL="342900" lvl="0" indent="-342900" algn="ctr">
              <a:spcAft>
                <a:spcPts val="0"/>
              </a:spcAft>
              <a:buFont typeface="Symbol" pitchFamily="2" charset="2"/>
              <a:buChar char=""/>
            </a:pPr>
            <a:endParaRPr lang="es-ES_tradnl" sz="4000" dirty="0">
              <a:effectLst/>
              <a:latin typeface="Avenir Roman" panose="02000503020000020003" pitchFamily="2"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877AEB6D-5CE5-EE41-AADD-BA50F9F14990}"/>
              </a:ext>
            </a:extLst>
          </p:cNvPr>
          <p:cNvSpPr/>
          <p:nvPr/>
        </p:nvSpPr>
        <p:spPr>
          <a:xfrm>
            <a:off x="1929063" y="3898232"/>
            <a:ext cx="8333874" cy="386663"/>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ángulo 2">
            <a:extLst>
              <a:ext uri="{FF2B5EF4-FFF2-40B4-BE49-F238E27FC236}">
                <a16:creationId xmlns:a16="http://schemas.microsoft.com/office/drawing/2014/main" id="{696C3AFB-F4F8-A14E-8A85-385CA9C55E52}"/>
              </a:ext>
            </a:extLst>
          </p:cNvPr>
          <p:cNvSpPr/>
          <p:nvPr/>
        </p:nvSpPr>
        <p:spPr>
          <a:xfrm>
            <a:off x="904461" y="3898232"/>
            <a:ext cx="10054216" cy="773159"/>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m 4">
            <a:extLst>
              <a:ext uri="{FF2B5EF4-FFF2-40B4-BE49-F238E27FC236}">
                <a16:creationId xmlns:a16="http://schemas.microsoft.com/office/drawing/2014/main" id="{523AA7F2-9118-9E48-B82E-9F2B27DBB793}"/>
              </a:ext>
            </a:extLst>
          </p:cNvPr>
          <p:cNvPicPr>
            <a:picLocks noChangeAspect="1"/>
          </p:cNvPicPr>
          <p:nvPr/>
        </p:nvPicPr>
        <p:blipFill>
          <a:blip r:embed="rId3"/>
          <a:stretch>
            <a:fillRect/>
          </a:stretch>
        </p:blipFill>
        <p:spPr>
          <a:xfrm>
            <a:off x="4699115" y="3976781"/>
            <a:ext cx="2464908" cy="616227"/>
          </a:xfrm>
          <a:prstGeom prst="rect">
            <a:avLst/>
          </a:prstGeom>
        </p:spPr>
      </p:pic>
      <p:sp>
        <p:nvSpPr>
          <p:cNvPr id="6" name="Rectángulo 2">
            <a:extLst>
              <a:ext uri="{FF2B5EF4-FFF2-40B4-BE49-F238E27FC236}">
                <a16:creationId xmlns:a16="http://schemas.microsoft.com/office/drawing/2014/main" id="{2E1CABCD-2071-7B4B-982E-B083E8CCF651}"/>
              </a:ext>
            </a:extLst>
          </p:cNvPr>
          <p:cNvSpPr/>
          <p:nvPr/>
        </p:nvSpPr>
        <p:spPr>
          <a:xfrm>
            <a:off x="904461" y="1501234"/>
            <a:ext cx="10054216" cy="773159"/>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45903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7FA1DB4-1842-2B43-9B85-4FA4B0798C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333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334E-1C69-B546-93CD-6177DF90B0CB}"/>
              </a:ext>
            </a:extLst>
          </p:cNvPr>
          <p:cNvSpPr>
            <a:spLocks noGrp="1"/>
          </p:cNvSpPr>
          <p:nvPr>
            <p:ph type="title"/>
          </p:nvPr>
        </p:nvSpPr>
        <p:spPr>
          <a:xfrm>
            <a:off x="1624265" y="276726"/>
            <a:ext cx="5907505" cy="6294783"/>
          </a:xfrm>
        </p:spPr>
        <p:txBody>
          <a:bodyPr>
            <a:normAutofit/>
          </a:bodyPr>
          <a:lstStyle/>
          <a:p>
            <a:r>
              <a:rPr lang="es-ES" sz="2000" dirty="0">
                <a:solidFill>
                  <a:schemeClr val="bg1"/>
                </a:solidFill>
                <a:latin typeface="Avenir Book" panose="02000503020000020003" pitchFamily="2" charset="0"/>
              </a:rPr>
              <a:t>Una de las maneras de ayudar a personas vulnerables en áreas aisladas por el coronavirus, es distribuyendo alimentos y otros elementos indispensables.</a:t>
            </a:r>
            <a:br>
              <a:rPr lang="es-ES" sz="2000" dirty="0">
                <a:solidFill>
                  <a:schemeClr val="bg1"/>
                </a:solidFill>
                <a:latin typeface="Avenir Book" panose="02000503020000020003" pitchFamily="2" charset="0"/>
              </a:rPr>
            </a:br>
            <a:br>
              <a:rPr lang="es-ES" sz="2000" dirty="0">
                <a:solidFill>
                  <a:schemeClr val="bg1"/>
                </a:solidFill>
                <a:latin typeface="Avenir Book" panose="02000503020000020003" pitchFamily="2" charset="0"/>
              </a:rPr>
            </a:br>
            <a:r>
              <a:rPr lang="es-ES" sz="2000" dirty="0">
                <a:solidFill>
                  <a:schemeClr val="bg1"/>
                </a:solidFill>
                <a:latin typeface="Avenir Book" panose="02000503020000020003" pitchFamily="2" charset="0"/>
              </a:rPr>
              <a:t>Sin embargo, es importante prestar mucha atención en seguir un protocolo de manera que nuestros miembros y la comunidad no se arriesguen innecesariamente.</a:t>
            </a:r>
            <a:br>
              <a:rPr lang="es-ES" sz="2000" dirty="0">
                <a:solidFill>
                  <a:schemeClr val="bg1"/>
                </a:solidFill>
                <a:latin typeface="Avenir Book" panose="02000503020000020003" pitchFamily="2" charset="0"/>
              </a:rPr>
            </a:br>
            <a:br>
              <a:rPr lang="es-ES" sz="2000" dirty="0">
                <a:solidFill>
                  <a:schemeClr val="bg1"/>
                </a:solidFill>
                <a:latin typeface="Avenir Book" panose="02000503020000020003" pitchFamily="2" charset="0"/>
              </a:rPr>
            </a:br>
            <a:r>
              <a:rPr lang="es-ES" sz="2000" dirty="0">
                <a:solidFill>
                  <a:schemeClr val="bg1"/>
                </a:solidFill>
                <a:latin typeface="Avenir Book" panose="02000503020000020003" pitchFamily="2" charset="0"/>
              </a:rPr>
              <a:t>Este documento está diseñado para ayudar a que los voluntarios y el personal estén protegidos y para asegurarse de que mientras prestan su ayuda no incrementen la diseminación del COVID – 19 en la comunidad.</a:t>
            </a:r>
            <a:br>
              <a:rPr lang="es-ES" sz="2000" dirty="0">
                <a:solidFill>
                  <a:schemeClr val="bg1"/>
                </a:solidFill>
                <a:latin typeface="Avenir Book" panose="02000503020000020003" pitchFamily="2" charset="0"/>
              </a:rPr>
            </a:br>
            <a:br>
              <a:rPr lang="es-ES" sz="2000" dirty="0">
                <a:solidFill>
                  <a:schemeClr val="bg1"/>
                </a:solidFill>
                <a:latin typeface="Avenir Book" panose="02000503020000020003" pitchFamily="2" charset="0"/>
              </a:rPr>
            </a:br>
            <a:r>
              <a:rPr lang="es-ES" sz="2000" b="1" dirty="0">
                <a:solidFill>
                  <a:schemeClr val="bg1"/>
                </a:solidFill>
                <a:latin typeface="Avenir Book" panose="02000503020000020003" pitchFamily="2" charset="0"/>
              </a:rPr>
              <a:t>Nota: Hay otras maneras en que las iglesias pueden responder ante el coronavirus además de hacer distribuciones, pero los lineamientos serán los mismos.</a:t>
            </a:r>
            <a:endParaRPr lang="es-EC" sz="2000" b="1" dirty="0">
              <a:solidFill>
                <a:schemeClr val="bg1"/>
              </a:solidFill>
              <a:latin typeface="Avenir Book" panose="02000503020000020003" pitchFamily="2" charset="0"/>
            </a:endParaRPr>
          </a:p>
        </p:txBody>
      </p:sp>
      <p:sp>
        <p:nvSpPr>
          <p:cNvPr id="3" name="Rectángulo 2">
            <a:extLst>
              <a:ext uri="{FF2B5EF4-FFF2-40B4-BE49-F238E27FC236}">
                <a16:creationId xmlns:a16="http://schemas.microsoft.com/office/drawing/2014/main" id="{186B876E-91DE-FD43-A3A3-ABD95025985C}"/>
              </a:ext>
            </a:extLst>
          </p:cNvPr>
          <p:cNvSpPr/>
          <p:nvPr/>
        </p:nvSpPr>
        <p:spPr>
          <a:xfrm>
            <a:off x="0" y="0"/>
            <a:ext cx="1118937" cy="6858000"/>
          </a:xfrm>
          <a:prstGeom prst="rect">
            <a:avLst/>
          </a:prstGeom>
          <a:solidFill>
            <a:srgbClr val="5B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495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F27D-B8BF-854C-8C70-B5B258DAAE8F}"/>
              </a:ext>
            </a:extLst>
          </p:cNvPr>
          <p:cNvSpPr>
            <a:spLocks noGrp="1"/>
          </p:cNvSpPr>
          <p:nvPr>
            <p:ph type="ctrTitle"/>
          </p:nvPr>
        </p:nvSpPr>
        <p:spPr>
          <a:xfrm>
            <a:off x="0" y="218069"/>
            <a:ext cx="12192000" cy="1110343"/>
          </a:xfrm>
        </p:spPr>
        <p:txBody>
          <a:bodyPr>
            <a:noAutofit/>
          </a:bodyPr>
          <a:lstStyle/>
          <a:p>
            <a:r>
              <a:rPr lang="es-ES_tradnl" sz="3200" b="1" dirty="0">
                <a:solidFill>
                  <a:srgbClr val="5B91B3"/>
                </a:solidFill>
                <a:latin typeface="Avenir Roman" panose="02000503020000020003" pitchFamily="2" charset="0"/>
              </a:rPr>
              <a:t>DOS REGLAS PRINCIPALES</a:t>
            </a:r>
            <a:endParaRPr lang="es-ES_tradnl" sz="3200" dirty="0">
              <a:solidFill>
                <a:srgbClr val="5B91B3"/>
              </a:solidFill>
              <a:latin typeface="Avenir Roman" panose="02000503020000020003" pitchFamily="2" charset="0"/>
            </a:endParaRPr>
          </a:p>
        </p:txBody>
      </p:sp>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3404937" y="2322087"/>
            <a:ext cx="8085222" cy="3392906"/>
          </a:xfrm>
        </p:spPr>
        <p:txBody>
          <a:bodyPr>
            <a:noAutofit/>
          </a:bodyPr>
          <a:lstStyle/>
          <a:p>
            <a:pPr lvl="0"/>
            <a:r>
              <a:rPr lang="es-ES" sz="2800" dirty="0">
                <a:solidFill>
                  <a:schemeClr val="bg1"/>
                </a:solidFill>
                <a:latin typeface="Avenir Book" panose="02000503020000020003" pitchFamily="2" charset="0"/>
              </a:rPr>
              <a:t>Siga las directrices de la salud publica nacional de su país concernientes al coronavirus. La mayoría de los gobiernos están observando los lineamientos de la Organización Mundial de la Salud que pueden ser vistas aquí:</a:t>
            </a:r>
          </a:p>
          <a:p>
            <a:pPr lvl="0"/>
            <a:r>
              <a:rPr lang="es-ES" sz="2800" dirty="0">
                <a:latin typeface="Avenir Book" panose="02000503020000020003" pitchFamily="2" charset="0"/>
              </a:rPr>
              <a:t> </a:t>
            </a:r>
            <a:r>
              <a:rPr lang="es-ES_tradnl" sz="2800" u="sng" dirty="0">
                <a:latin typeface="Avenir Book" panose="02000503020000020003" pitchFamily="2" charset="0"/>
                <a:hlinkClick r:id="rId4"/>
              </a:rPr>
              <a:t>https://www.who.int/emergencies/diseases/novel-coronavirus-2019</a:t>
            </a:r>
            <a:endParaRPr lang="es-EC" sz="2800" dirty="0">
              <a:latin typeface="Avenir Book" panose="02000503020000020003" pitchFamily="2" charset="0"/>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5"/>
          <a:stretch>
            <a:fillRect/>
          </a:stretch>
        </p:blipFill>
        <p:spPr>
          <a:xfrm>
            <a:off x="4159250" y="1406980"/>
            <a:ext cx="3873500" cy="38100"/>
          </a:xfrm>
          <a:prstGeom prst="rect">
            <a:avLst/>
          </a:prstGeom>
        </p:spPr>
      </p:pic>
    </p:spTree>
    <p:extLst>
      <p:ext uri="{BB962C8B-B14F-4D97-AF65-F5344CB8AC3E}">
        <p14:creationId xmlns:p14="http://schemas.microsoft.com/office/powerpoint/2010/main" val="264939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3453064" y="2492542"/>
            <a:ext cx="7904747" cy="3160294"/>
          </a:xfrm>
        </p:spPr>
        <p:txBody>
          <a:bodyPr>
            <a:normAutofit/>
          </a:bodyPr>
          <a:lstStyle/>
          <a:p>
            <a:pPr lvl="0" algn="l"/>
            <a:r>
              <a:rPr lang="es-ES_tradnl" sz="2800" dirty="0">
                <a:solidFill>
                  <a:schemeClr val="bg1"/>
                </a:solidFill>
                <a:latin typeface="Avenir Book" panose="02000503020000020003" pitchFamily="2" charset="0"/>
              </a:rPr>
              <a:t>Si usted: </a:t>
            </a:r>
          </a:p>
          <a:p>
            <a:pPr lvl="0" algn="l"/>
            <a:r>
              <a:rPr lang="es-ES_tradnl" sz="2800" dirty="0">
                <a:solidFill>
                  <a:schemeClr val="accent5">
                    <a:lumMod val="40000"/>
                    <a:lumOff val="60000"/>
                  </a:schemeClr>
                </a:solidFill>
                <a:latin typeface="Avenir Book" panose="02000503020000020003" pitchFamily="2" charset="0"/>
              </a:rPr>
              <a:t>a) </a:t>
            </a:r>
            <a:r>
              <a:rPr lang="es-ES" sz="2800" dirty="0">
                <a:solidFill>
                  <a:schemeClr val="bg1"/>
                </a:solidFill>
                <a:latin typeface="Avenir Book" panose="02000503020000020003" pitchFamily="2" charset="0"/>
              </a:rPr>
              <a:t>Se siente enfermo o tiene alguno de los síntomas, o</a:t>
            </a:r>
          </a:p>
          <a:p>
            <a:pPr lvl="0" algn="l"/>
            <a:r>
              <a:rPr lang="es-ES_tradnl" sz="2800" dirty="0">
                <a:solidFill>
                  <a:schemeClr val="accent5">
                    <a:lumMod val="40000"/>
                    <a:lumOff val="60000"/>
                  </a:schemeClr>
                </a:solidFill>
                <a:latin typeface="Avenir Book" panose="02000503020000020003" pitchFamily="2" charset="0"/>
              </a:rPr>
              <a:t>b) </a:t>
            </a:r>
            <a:r>
              <a:rPr lang="es-ES" sz="2800" dirty="0">
                <a:solidFill>
                  <a:schemeClr val="bg1"/>
                </a:solidFill>
                <a:latin typeface="Avenir Book" panose="02000503020000020003" pitchFamily="2" charset="0"/>
              </a:rPr>
              <a:t>ha estado en contacto con alguien que tiene los síntomas, se siente enfermo o su prueba dio positiva por el coronavirus, no participe en estas actividades.</a:t>
            </a:r>
            <a:r>
              <a:rPr lang="es-EC" sz="2800" dirty="0">
                <a:solidFill>
                  <a:schemeClr val="bg1"/>
                </a:solidFill>
                <a:latin typeface="Avenir Book" panose="02000503020000020003" pitchFamily="2" charset="0"/>
              </a:rPr>
              <a:t> </a:t>
            </a:r>
            <a:endParaRPr lang="es-ES_tradnl" sz="2800" dirty="0">
              <a:solidFill>
                <a:schemeClr val="bg1"/>
              </a:solidFill>
              <a:latin typeface="Avenir Book" panose="02000503020000020003" pitchFamily="2" charset="0"/>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4"/>
          <a:stretch>
            <a:fillRect/>
          </a:stretch>
        </p:blipFill>
        <p:spPr>
          <a:xfrm>
            <a:off x="4159250" y="1406980"/>
            <a:ext cx="3873500" cy="38100"/>
          </a:xfrm>
          <a:prstGeom prst="rect">
            <a:avLst/>
          </a:prstGeom>
        </p:spPr>
      </p:pic>
      <p:sp>
        <p:nvSpPr>
          <p:cNvPr id="7" name="Title 1">
            <a:extLst>
              <a:ext uri="{FF2B5EF4-FFF2-40B4-BE49-F238E27FC236}">
                <a16:creationId xmlns:a16="http://schemas.microsoft.com/office/drawing/2014/main" id="{A20DFBFB-A3AE-7547-996F-996039FAD27C}"/>
              </a:ext>
            </a:extLst>
          </p:cNvPr>
          <p:cNvSpPr txBox="1">
            <a:spLocks/>
          </p:cNvSpPr>
          <p:nvPr/>
        </p:nvSpPr>
        <p:spPr>
          <a:xfrm>
            <a:off x="0" y="218069"/>
            <a:ext cx="12192000" cy="1110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3200" b="1" dirty="0">
                <a:solidFill>
                  <a:srgbClr val="5B91B3"/>
                </a:solidFill>
                <a:latin typeface="Avenir Roman" panose="02000503020000020003" pitchFamily="2" charset="0"/>
              </a:rPr>
              <a:t>DOS REGLAS PRINCIPALES</a:t>
            </a:r>
            <a:endParaRPr lang="es-ES_tradnl" sz="3200" dirty="0">
              <a:solidFill>
                <a:srgbClr val="5B91B3"/>
              </a:solidFill>
              <a:latin typeface="Avenir Roman" panose="02000503020000020003" pitchFamily="2" charset="0"/>
            </a:endParaRPr>
          </a:p>
        </p:txBody>
      </p:sp>
    </p:spTree>
    <p:extLst>
      <p:ext uri="{BB962C8B-B14F-4D97-AF65-F5344CB8AC3E}">
        <p14:creationId xmlns:p14="http://schemas.microsoft.com/office/powerpoint/2010/main" val="99040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a:xfrm>
            <a:off x="838200" y="365125"/>
            <a:ext cx="10515600" cy="1325563"/>
          </a:xfrm>
        </p:spPr>
        <p:txBody>
          <a:bodyPr>
            <a:normAutofit/>
          </a:body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ELEMENTOS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COMESTIBLES</a:t>
            </a: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765465"/>
            <a:ext cx="10515600" cy="4351338"/>
          </a:xfrm>
        </p:spPr>
        <p:txBody>
          <a:bodyPr>
            <a:normAutofit/>
          </a:bodyPr>
          <a:lstStyle/>
          <a:p>
            <a:pPr lvl="0"/>
            <a:r>
              <a:rPr lang="es-ES" sz="2400" dirty="0">
                <a:solidFill>
                  <a:schemeClr val="bg1"/>
                </a:solidFill>
                <a:latin typeface="Avenir Book" panose="02000503020000020003" pitchFamily="2" charset="0"/>
              </a:rPr>
              <a:t>Lávese las manos cuidadosamente antes de organizar los paquetes de alimentos y asegurarse de que todos los envases utilizados para empacar estén limpios. Recuerde lavarse las manos regularmente y lávese las manos después de tomar cualquier descanso mientras empaca.</a:t>
            </a:r>
          </a:p>
          <a:p>
            <a:pPr marL="0" lvl="0" indent="0">
              <a:buNone/>
            </a:pPr>
            <a:endParaRPr lang="es-EC"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Solo incluya en el paquete alimentos que se puedan cocinar (arroz, pasta, papas, frijoles, lentejas, aceite, harina, etc.), ya que cocinar los alimentos reducirá el riesgo de transmisión. No incluya en el paquete alimentos frescos que perezcan en el corto tiempo. Las </a:t>
            </a:r>
            <a:r>
              <a:rPr lang="es-ES" sz="2400" dirty="0" err="1">
                <a:solidFill>
                  <a:schemeClr val="bg1"/>
                </a:solidFill>
                <a:latin typeface="Avenir Book" panose="02000503020000020003" pitchFamily="2" charset="0"/>
              </a:rPr>
              <a:t>multivitaminas</a:t>
            </a:r>
            <a:r>
              <a:rPr lang="es-ES" sz="2400" dirty="0">
                <a:solidFill>
                  <a:schemeClr val="bg1"/>
                </a:solidFill>
                <a:latin typeface="Avenir Book" panose="02000503020000020003" pitchFamily="2" charset="0"/>
              </a:rPr>
              <a:t> están bien, pero deben estar en los paquetes originales sellados. Se debe advertir al receptor que no son un tratamiento ni un preventivo para el virus, sino simplemente un suplemento de refuerzo saludable.</a:t>
            </a:r>
            <a:endParaRPr lang="es-EC" sz="24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300822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a:xfrm>
            <a:off x="838200" y="365125"/>
            <a:ext cx="10515600" cy="1325563"/>
          </a:xfrm>
        </p:spPr>
        <p:txBody>
          <a:bodyPr>
            <a:normAutofit/>
          </a:body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ELEMENTOS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COMESTIBLES</a:t>
            </a: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813593"/>
            <a:ext cx="10515600" cy="4351338"/>
          </a:xfrm>
        </p:spPr>
        <p:txBody>
          <a:bodyPr>
            <a:normAutofit fontScale="92500"/>
          </a:bodyPr>
          <a:lstStyle/>
          <a:p>
            <a:pPr lvl="0"/>
            <a:r>
              <a:rPr lang="es-ES" sz="2400" dirty="0">
                <a:solidFill>
                  <a:schemeClr val="bg1"/>
                </a:solidFill>
                <a:latin typeface="Avenir Book" panose="02000503020000020003" pitchFamily="2" charset="0"/>
              </a:rPr>
              <a:t>Deje los paquetes de comida en el portón o a la puerta del domicilio. No entre a la casa, ni se quede a socializar.</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No estreche manos con nadie y mantengan una distancia mínima de 2m (6.5 pies) entre personas.</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No manipule las cerraduras, manija de los portones o cualquier otra superficie que es tocada frecuentemente por varias personas. Si lo hace, lávese las manos después. Lávese las manos regularmente durante las distribuciones.</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Recuérdeles a sus receptores lavar sus manos.</a:t>
            </a:r>
          </a:p>
        </p:txBody>
      </p:sp>
    </p:spTree>
    <p:extLst>
      <p:ext uri="{BB962C8B-B14F-4D97-AF65-F5344CB8AC3E}">
        <p14:creationId xmlns:p14="http://schemas.microsoft.com/office/powerpoint/2010/main" val="363765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C8F23E-97D4-8849-80C0-5A5AE39B82D5}"/>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ELEMENTOS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NO COMESTIBLES</a:t>
            </a:r>
          </a:p>
        </p:txBody>
      </p:sp>
      <p:sp>
        <p:nvSpPr>
          <p:cNvPr id="9" name="Title 1">
            <a:extLst>
              <a:ext uri="{FF2B5EF4-FFF2-40B4-BE49-F238E27FC236}">
                <a16:creationId xmlns:a16="http://schemas.microsoft.com/office/drawing/2014/main" id="{2FCD8877-0B35-224F-A46A-FA691A663890}"/>
              </a:ext>
            </a:extLst>
          </p:cNvPr>
          <p:cNvSpPr>
            <a:spLocks noGrp="1"/>
          </p:cNvSpPr>
          <p:nvPr>
            <p:ph idx="1"/>
          </p:nvPr>
        </p:nvSpPr>
        <p:spPr>
          <a:xfrm>
            <a:off x="838200" y="1813593"/>
            <a:ext cx="10515600" cy="4351338"/>
          </a:xfrm>
        </p:spPr>
        <p:txBody>
          <a:bodyPr>
            <a:normAutofit/>
          </a:bodyPr>
          <a:lstStyle/>
          <a:p>
            <a:pPr lvl="0"/>
            <a:r>
              <a:rPr lang="es-ES" sz="2400" dirty="0">
                <a:solidFill>
                  <a:schemeClr val="bg1"/>
                </a:solidFill>
                <a:latin typeface="Avenir Book" panose="02000503020000020003" pitchFamily="2" charset="0"/>
              </a:rPr>
              <a:t>Nuestra recomendación es distribuir aquellos elementos no comestibles en su empaque original. Esto incluye elementos de higiene como jabones, material de limpieza, toallas sanitarias, pañales, etc. </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Lávese las manos antes de armar los paquetes y asegurarse que los empaques utilizados estén limpios. Lávese las manos después de los descansos mientras empaca.</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Deje los paquetes en el portón o a la puerta del domicilio. No entre a la casa ni se quede a socializar.</a:t>
            </a:r>
          </a:p>
        </p:txBody>
      </p:sp>
    </p:spTree>
    <p:extLst>
      <p:ext uri="{BB962C8B-B14F-4D97-AF65-F5344CB8AC3E}">
        <p14:creationId xmlns:p14="http://schemas.microsoft.com/office/powerpoint/2010/main" val="404160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C8F23E-97D4-8849-80C0-5A5AE39B82D5}"/>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ELEMENTOS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NO COMESTIBLES</a:t>
            </a:r>
          </a:p>
        </p:txBody>
      </p:sp>
      <p:sp>
        <p:nvSpPr>
          <p:cNvPr id="9" name="Title 1">
            <a:extLst>
              <a:ext uri="{FF2B5EF4-FFF2-40B4-BE49-F238E27FC236}">
                <a16:creationId xmlns:a16="http://schemas.microsoft.com/office/drawing/2014/main" id="{2FCD8877-0B35-224F-A46A-FA691A663890}"/>
              </a:ext>
            </a:extLst>
          </p:cNvPr>
          <p:cNvSpPr>
            <a:spLocks noGrp="1"/>
          </p:cNvSpPr>
          <p:nvPr>
            <p:ph idx="1"/>
          </p:nvPr>
        </p:nvSpPr>
        <p:spPr>
          <a:xfrm>
            <a:off x="838200" y="1813593"/>
            <a:ext cx="10515600" cy="4351338"/>
          </a:xfrm>
        </p:spPr>
        <p:txBody>
          <a:bodyPr>
            <a:normAutofit/>
          </a:bodyPr>
          <a:lstStyle/>
          <a:p>
            <a:pPr lvl="0"/>
            <a:r>
              <a:rPr lang="es-ES" sz="2400" dirty="0">
                <a:solidFill>
                  <a:schemeClr val="bg1"/>
                </a:solidFill>
                <a:latin typeface="Avenir Book" panose="02000503020000020003" pitchFamily="2" charset="0"/>
              </a:rPr>
              <a:t>No estreche manos con nadie y mantengan una distancia mínima de 2m entre personas.</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No manipule las cerraduras, manija de los portones o cualquier otra superficie que es tocada frecuentemente por varias personas. Si lo hace, lávese las manos después. Lávese las manos regularmente durante las distribuciones.</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Recuérdeles a sus receptores lavar sus manos.</a:t>
            </a:r>
          </a:p>
        </p:txBody>
      </p:sp>
    </p:spTree>
    <p:extLst>
      <p:ext uri="{BB962C8B-B14F-4D97-AF65-F5344CB8AC3E}">
        <p14:creationId xmlns:p14="http://schemas.microsoft.com/office/powerpoint/2010/main" val="326585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203B7E-2ABA-EF47-9D7E-B5CBF5323022}"/>
              </a:ext>
            </a:extLst>
          </p:cNvPr>
          <p:cNvSpPr txBox="1">
            <a:spLocks/>
          </p:cNvSpPr>
          <p:nvPr/>
        </p:nvSpPr>
        <p:spPr>
          <a:xfrm>
            <a:off x="838200" y="3370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500" dirty="0">
                <a:solidFill>
                  <a:schemeClr val="bg1"/>
                </a:solidFill>
                <a:latin typeface="Avenir Medium" panose="02000503020000020003" pitchFamily="2" charset="0"/>
                <a:ea typeface="Open Sans Light" panose="020B0306030504020204" pitchFamily="34" charset="0"/>
                <a:cs typeface="Open Sans Light" panose="020B0306030504020204" pitchFamily="34" charset="0"/>
              </a:rPr>
              <a:t>ENTRENAMIENTO </a:t>
            </a:r>
            <a:r>
              <a:rPr lang="es-ES_tradnl" sz="3500" b="1" dirty="0">
                <a:solidFill>
                  <a:schemeClr val="bg1"/>
                </a:solidFill>
                <a:latin typeface="Avenir Black" panose="02000503020000020003" pitchFamily="2" charset="0"/>
                <a:ea typeface="Open Sans Light" panose="020B0306030504020204" pitchFamily="34" charset="0"/>
                <a:cs typeface="Open Sans Light" panose="020B0306030504020204" pitchFamily="34" charset="0"/>
              </a:rPr>
              <a:t>PARA VOLUNTARIOS</a:t>
            </a:r>
          </a:p>
        </p:txBody>
      </p:sp>
      <p:sp>
        <p:nvSpPr>
          <p:cNvPr id="9" name="Title 1">
            <a:extLst>
              <a:ext uri="{FF2B5EF4-FFF2-40B4-BE49-F238E27FC236}">
                <a16:creationId xmlns:a16="http://schemas.microsoft.com/office/drawing/2014/main" id="{EE07BFA7-02AB-A048-A0B4-118857934176}"/>
              </a:ext>
            </a:extLst>
          </p:cNvPr>
          <p:cNvSpPr>
            <a:spLocks noGrp="1"/>
          </p:cNvSpPr>
          <p:nvPr>
            <p:ph idx="1"/>
          </p:nvPr>
        </p:nvSpPr>
        <p:spPr>
          <a:xfrm>
            <a:off x="1167063" y="2057399"/>
            <a:ext cx="9769642" cy="4107531"/>
          </a:xfrm>
        </p:spPr>
        <p:txBody>
          <a:bodyPr>
            <a:normAutofit/>
          </a:bodyPr>
          <a:lstStyle/>
          <a:p>
            <a:pPr lvl="0"/>
            <a:r>
              <a:rPr lang="es-ES" sz="2400" dirty="0">
                <a:solidFill>
                  <a:schemeClr val="bg1"/>
                </a:solidFill>
                <a:latin typeface="Avenir Book" panose="02000503020000020003" pitchFamily="2" charset="0"/>
              </a:rPr>
              <a:t>Asegúrese de que todos los voluntarios entienden los lineamientos arriba descritos antes de participar con MNC. Si alguien no se siente bien o tiene alguna sintomatología, no debe participar. Los voluntarios que tengan una salud frágil tampoco deben participar.</a:t>
            </a:r>
          </a:p>
          <a:p>
            <a:pPr marL="0" lvl="0" indent="0">
              <a:buNone/>
            </a:pPr>
            <a:endParaRPr lang="es-ES" sz="2400" dirty="0">
              <a:solidFill>
                <a:schemeClr val="bg1"/>
              </a:solidFill>
              <a:latin typeface="Avenir Book" panose="02000503020000020003" pitchFamily="2" charset="0"/>
            </a:endParaRPr>
          </a:p>
          <a:p>
            <a:pPr lvl="0"/>
            <a:r>
              <a:rPr lang="es-ES" sz="2400" dirty="0">
                <a:solidFill>
                  <a:schemeClr val="bg1"/>
                </a:solidFill>
                <a:latin typeface="Avenir Book" panose="02000503020000020003" pitchFamily="2" charset="0"/>
              </a:rPr>
              <a:t>Si no se dispone fácilmente de agua y jabón mientras se distribuye la ayuda, asegúrese que sus voluntarios tengan un desinfectante para manos a base de alcohol para que puedan limpiarse las manos con regularidad. </a:t>
            </a:r>
          </a:p>
        </p:txBody>
      </p:sp>
    </p:spTree>
    <p:extLst>
      <p:ext uri="{BB962C8B-B14F-4D97-AF65-F5344CB8AC3E}">
        <p14:creationId xmlns:p14="http://schemas.microsoft.com/office/powerpoint/2010/main" val="162597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10606</TotalTime>
  <Words>889</Words>
  <Application>Microsoft Macintosh PowerPoint</Application>
  <PresentationFormat>Widescreen</PresentationFormat>
  <Paragraphs>61</Paragraphs>
  <Slides>17</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Avenir Black</vt:lpstr>
      <vt:lpstr>Avenir Book</vt:lpstr>
      <vt:lpstr>Avenir Heavy</vt:lpstr>
      <vt:lpstr>Avenir Light</vt:lpstr>
      <vt:lpstr>Avenir Medium</vt:lpstr>
      <vt:lpstr>Avenir Roman</vt:lpstr>
      <vt:lpstr>Calibri</vt:lpstr>
      <vt:lpstr>Calibri Light</vt:lpstr>
      <vt:lpstr>Open Sans Light</vt:lpstr>
      <vt:lpstr>Symbol</vt:lpstr>
      <vt:lpstr>Times New Roman</vt:lpstr>
      <vt:lpstr>Office Theme</vt:lpstr>
      <vt:lpstr>PowerPoint Presentation</vt:lpstr>
      <vt:lpstr>Una de las maneras de ayudar a personas vulnerables en áreas aisladas por el coronavirus, es distribuyendo alimentos y otros elementos indispensables.  Sin embargo, es importante prestar mucha atención en seguir un protocolo de manera que nuestros miembros y la comunidad no se arriesguen innecesariamente.  Este documento está diseñado para ayudar a que los voluntarios y el personal estén protegidos y para asegurarse de que mientras prestan su ayuda no incrementen la diseminación del COVID – 19 en la comunidad.  Nota: Hay otras maneras en que las iglesias pueden responder ante el coronavirus además de hacer distribuciones, pero los lineamientos serán los mismos.</vt:lpstr>
      <vt:lpstr>DOS REGLAS PRINCIPALES</vt:lpstr>
      <vt:lpstr>PowerPoint Presentation</vt:lpstr>
      <vt:lpstr>ELEMENTOS COMESTIBLES</vt:lpstr>
      <vt:lpstr>ELEMENTOS COMESTIBLES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80</cp:revision>
  <dcterms:created xsi:type="dcterms:W3CDTF">2019-11-18T15:57:37Z</dcterms:created>
  <dcterms:modified xsi:type="dcterms:W3CDTF">2020-03-21T03:09:51Z</dcterms:modified>
</cp:coreProperties>
</file>